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6"/>
  </p:notesMasterIdLst>
  <p:sldIdLst>
    <p:sldId id="256" r:id="rId2"/>
    <p:sldId id="1214" r:id="rId3"/>
    <p:sldId id="1216" r:id="rId4"/>
    <p:sldId id="1294" r:id="rId5"/>
    <p:sldId id="1258" r:id="rId6"/>
    <p:sldId id="1295" r:id="rId7"/>
    <p:sldId id="1263" r:id="rId8"/>
    <p:sldId id="1298" r:id="rId9"/>
    <p:sldId id="1296" r:id="rId10"/>
    <p:sldId id="1299" r:id="rId11"/>
    <p:sldId id="1346" r:id="rId12"/>
    <p:sldId id="1347" r:id="rId13"/>
    <p:sldId id="1315" r:id="rId14"/>
    <p:sldId id="1345" r:id="rId15"/>
    <p:sldId id="1302" r:id="rId16"/>
    <p:sldId id="1316" r:id="rId17"/>
    <p:sldId id="1303" r:id="rId18"/>
    <p:sldId id="1304" r:id="rId19"/>
    <p:sldId id="1305" r:id="rId20"/>
    <p:sldId id="1306" r:id="rId21"/>
    <p:sldId id="1317" r:id="rId22"/>
    <p:sldId id="1307" r:id="rId23"/>
    <p:sldId id="1308" r:id="rId24"/>
    <p:sldId id="1309" r:id="rId25"/>
    <p:sldId id="1310" r:id="rId26"/>
    <p:sldId id="1311" r:id="rId27"/>
    <p:sldId id="1312" r:id="rId28"/>
    <p:sldId id="1313" r:id="rId29"/>
    <p:sldId id="1314" r:id="rId30"/>
    <p:sldId id="1318" r:id="rId31"/>
    <p:sldId id="1319" r:id="rId32"/>
    <p:sldId id="1320" r:id="rId33"/>
    <p:sldId id="1323" r:id="rId34"/>
    <p:sldId id="1324" r:id="rId35"/>
    <p:sldId id="1325" r:id="rId36"/>
    <p:sldId id="1326" r:id="rId37"/>
    <p:sldId id="1328" r:id="rId38"/>
    <p:sldId id="1329" r:id="rId39"/>
    <p:sldId id="1330" r:id="rId40"/>
    <p:sldId id="1331" r:id="rId41"/>
    <p:sldId id="1332" r:id="rId42"/>
    <p:sldId id="1333" r:id="rId43"/>
    <p:sldId id="1334" r:id="rId44"/>
    <p:sldId id="1335" r:id="rId45"/>
    <p:sldId id="1336" r:id="rId46"/>
    <p:sldId id="1337" r:id="rId47"/>
    <p:sldId id="1339" r:id="rId48"/>
    <p:sldId id="1338" r:id="rId49"/>
    <p:sldId id="1340" r:id="rId50"/>
    <p:sldId id="1341" r:id="rId51"/>
    <p:sldId id="1342" r:id="rId52"/>
    <p:sldId id="1343" r:id="rId53"/>
    <p:sldId id="771" r:id="rId54"/>
    <p:sldId id="693" r:id="rId5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CC00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8" autoAdjust="0"/>
    <p:restoredTop sz="91079" autoAdjust="0"/>
  </p:normalViewPr>
  <p:slideViewPr>
    <p:cSldViewPr snapToGrid="0" snapToObjects="1">
      <p:cViewPr>
        <p:scale>
          <a:sx n="78" d="100"/>
          <a:sy n="78" d="100"/>
        </p:scale>
        <p:origin x="-1044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55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4/13/2016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24174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CD87FDC-F33B-42CA-B0D5-BB2088678029}" type="datetime1">
              <a:rPr lang="en-US" altLang="en-US" smtClean="0"/>
              <a:t>4/13/2016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102AC0C-AAB7-4556-B321-32F18A07FB48}" type="datetime1">
              <a:rPr lang="en-US" altLang="en-US" smtClean="0"/>
              <a:t>4/13/2016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EA02DF-A48C-49ED-8C61-3398E80BA2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067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54CC350-2337-42A5-A627-9A14F3818F8F}" type="datetime1">
              <a:rPr lang="en-US" altLang="en-US" smtClean="0"/>
              <a:t>4/13/2016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7949FC7-73B0-4847-87E9-496A4FA7CB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3117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26364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229600" cy="415679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81143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04BD59F-FD83-4DAA-B95A-B54969432AB9}" type="datetime1">
              <a:rPr lang="en-US" altLang="en-US" smtClean="0"/>
              <a:t>4/13/2016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941F977-4EA1-4AB5-B919-265903CFB00E}" type="datetime1">
              <a:rPr lang="en-US" altLang="en-US" smtClean="0"/>
              <a:t>4/13/2016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228E474-F0CE-4B50-96D0-7A630F4250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79E563F-8030-4701-9613-0361744EBF8E}" type="datetime1">
              <a:rPr lang="en-US" altLang="en-US" smtClean="0"/>
              <a:t>4/13/2016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0C9333B-4FC6-4CB9-95EF-E8A858B270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3186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CFB6623-9AB7-4D55-9E01-E86212C66FE0}" type="datetime1">
              <a:rPr lang="en-US" altLang="en-US" smtClean="0"/>
              <a:t>4/13/2016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11DB4E0-B555-42CC-A941-D8C132C96A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8854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9FFB400-9DDE-42E2-BCA1-2936932D941E}" type="datetime1">
              <a:rPr lang="en-US" altLang="en-US" smtClean="0"/>
              <a:t>4/13/2016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545C8F0-2C97-459A-9B3E-BF7C81A8C1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5058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9B14062-4C28-4CAA-819B-7F05D3DE3090}" type="datetime1">
              <a:rPr lang="en-US" altLang="en-US" smtClean="0"/>
              <a:t>4/13/2016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236662E-FF7F-484D-B77C-BC786E3FCF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8486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F6F51A3-837D-41D1-A6F1-EA234A763E78}" type="datetime1">
              <a:rPr lang="en-US" altLang="en-US" smtClean="0"/>
              <a:t>4/13/2016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5D028E0-0710-41D8-86F3-ACD88DEA62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9775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CDAF465-6543-4E77-B168-2E9DEAE05F9F}" type="datetime1">
              <a:rPr lang="en-US" altLang="en-US" smtClean="0"/>
              <a:t>4/13/2016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213C820-1D5D-4BBC-897C-C681EA1028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7012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15887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452688"/>
            <a:ext cx="8229600" cy="367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Box 10"/>
          <p:cNvSpPr txBox="1">
            <a:spLocks noChangeArrowheads="1"/>
          </p:cNvSpPr>
          <p:nvPr userDrawn="1"/>
        </p:nvSpPr>
        <p:spPr bwMode="auto">
          <a:xfrm>
            <a:off x="7181850" y="6542088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>
                <a:latin typeface="Arial" pitchFamily="34" charset="0"/>
              </a:rPr>
              <a:t>www.umbc.edu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CMSC201</a:t>
            </a:r>
            <a:br>
              <a:rPr lang="en-US" altLang="en-US" dirty="0" smtClean="0"/>
            </a:br>
            <a:r>
              <a:rPr lang="en-US" altLang="en-US" dirty="0" smtClean="0"/>
              <a:t> Computer Science I for Majors</a:t>
            </a:r>
            <a:r>
              <a:rPr lang="en-US" altLang="en-US" sz="4000" dirty="0" smtClean="0"/>
              <a:t/>
            </a:r>
            <a:br>
              <a:rPr lang="en-US" altLang="en-US" sz="4000" dirty="0" smtClean="0"/>
            </a:br>
            <a:r>
              <a:rPr lang="en-US" altLang="en-US" sz="2400" dirty="0" smtClean="0"/>
              <a:t/>
            </a:r>
            <a:br>
              <a:rPr lang="en-US" altLang="en-US" sz="2400" dirty="0" smtClean="0"/>
            </a:br>
            <a:r>
              <a:rPr lang="en-US" altLang="en-US" sz="4000" dirty="0" smtClean="0"/>
              <a:t>Lecture 19 – Recursion (Continued)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en-US" dirty="0" smtClean="0">
              <a:ea typeface="+mn-ea"/>
            </a:endParaRP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</a:rPr>
              <a:t>Prof. Katherine Gibson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</a:rPr>
              <a:t>Prof. </a:t>
            </a:r>
            <a:r>
              <a:rPr lang="en-US" smtClean="0">
                <a:ea typeface="+mn-ea"/>
              </a:rPr>
              <a:t>Jeremy Dixon</a:t>
            </a:r>
            <a:endParaRPr lang="en-US" dirty="0" smtClean="0">
              <a:ea typeface="+mn-e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12032" y="6524764"/>
            <a:ext cx="71418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Based </a:t>
            </a:r>
            <a:r>
              <a:rPr lang="en-US" sz="1600" dirty="0"/>
              <a:t>on </a:t>
            </a:r>
            <a:r>
              <a:rPr lang="en-US" sz="1600" dirty="0" smtClean="0"/>
              <a:t>slides from </a:t>
            </a:r>
            <a:r>
              <a:rPr lang="en-US" sz="1600" dirty="0" err="1" smtClean="0"/>
              <a:t>UPenn’s</a:t>
            </a:r>
            <a:r>
              <a:rPr lang="en-US" sz="1600" dirty="0" smtClean="0"/>
              <a:t> CIS 110, and from previous iterations of the course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Stacks and Tracing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Stacks will help us track what we are doing when tracing through recursive code</a:t>
            </a:r>
          </a:p>
          <a:p>
            <a:pPr lvl="3"/>
            <a:endParaRPr lang="en-US" dirty="0"/>
          </a:p>
          <a:p>
            <a:r>
              <a:rPr lang="en-US" dirty="0" smtClean="0"/>
              <a:t>Remember, stacks are </a:t>
            </a:r>
            <a:r>
              <a:rPr lang="en-US" b="1" dirty="0" smtClean="0"/>
              <a:t>LIFO</a:t>
            </a:r>
            <a:r>
              <a:rPr lang="en-US" dirty="0" smtClean="0"/>
              <a:t> data structures</a:t>
            </a:r>
          </a:p>
          <a:p>
            <a:pPr lvl="1"/>
            <a:r>
              <a:rPr lang="en-US" dirty="0" smtClean="0"/>
              <a:t>Last In, First Out</a:t>
            </a:r>
          </a:p>
          <a:p>
            <a:endParaRPr lang="en-US" dirty="0" smtClean="0"/>
          </a:p>
          <a:p>
            <a:r>
              <a:rPr lang="en-US" dirty="0" smtClean="0"/>
              <a:t>We’ll be doing a recursive trace of </a:t>
            </a:r>
            <a:br>
              <a:rPr lang="en-US" dirty="0" smtClean="0"/>
            </a:br>
            <a:r>
              <a:rPr lang="en-US" dirty="0" smtClean="0"/>
              <a:t>the summation function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8845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Summation Funcion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addition of a sequence of numbers</a:t>
            </a:r>
          </a:p>
          <a:p>
            <a:r>
              <a:rPr lang="en-US" dirty="0" smtClean="0"/>
              <a:t>The summation of a number is that number plus all of the numbers less than it (down to 0)</a:t>
            </a:r>
          </a:p>
          <a:p>
            <a:pPr lvl="1"/>
            <a:r>
              <a:rPr lang="en-US" dirty="0" smtClean="0"/>
              <a:t>Summation of 5: 	 5 + 4 + 3 + 2 + 1</a:t>
            </a:r>
          </a:p>
          <a:p>
            <a:pPr lvl="1"/>
            <a:r>
              <a:rPr lang="en-US" dirty="0" smtClean="0"/>
              <a:t>Summation of 6: 6 + 5 + 4</a:t>
            </a:r>
            <a:r>
              <a:rPr lang="en-US" dirty="0"/>
              <a:t> + 3 + 2 + </a:t>
            </a:r>
            <a:r>
              <a:rPr lang="en-US" dirty="0" smtClean="0"/>
              <a:t>1</a:t>
            </a:r>
          </a:p>
          <a:p>
            <a:r>
              <a:rPr lang="en-US" dirty="0" smtClean="0"/>
              <a:t>What would a recursive implementation look like?  What’s the base case?  Recursive case?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2872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Summation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  return 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12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4815840" y="2197012"/>
            <a:ext cx="3580257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cs typeface="Courier New" panose="02070309020205020404" pitchFamily="49" charset="0"/>
              </a:rPr>
              <a:t>Base case:</a:t>
            </a:r>
          </a:p>
          <a:p>
            <a:r>
              <a:rPr lang="en-US" sz="2400" dirty="0" smtClean="0">
                <a:cs typeface="Courier New" panose="02070309020205020404" pitchFamily="49" charset="0"/>
              </a:rPr>
              <a:t>Don’t want to go below 0</a:t>
            </a:r>
          </a:p>
          <a:p>
            <a:r>
              <a:rPr lang="en-US" sz="2400" dirty="0" smtClean="0">
                <a:cs typeface="Courier New" panose="02070309020205020404" pitchFamily="49" charset="0"/>
              </a:rPr>
              <a:t>Summation of 0 is 0</a:t>
            </a:r>
            <a:endParaRPr lang="en-US" sz="2400" dirty="0">
              <a:cs typeface="Courier New" panose="02070309020205020404" pitchFamily="49" charset="0"/>
            </a:endParaRPr>
          </a:p>
        </p:txBody>
      </p:sp>
      <p:cxnSp>
        <p:nvCxnSpPr>
          <p:cNvPr id="7" name="Straight Arrow Connector 6"/>
          <p:cNvCxnSpPr>
            <a:stCxn id="6" idx="1"/>
          </p:cNvCxnSpPr>
          <p:nvPr/>
        </p:nvCxnSpPr>
        <p:spPr>
          <a:xfrm flipH="1">
            <a:off x="3791712" y="2797177"/>
            <a:ext cx="1024128" cy="848231"/>
          </a:xfrm>
          <a:prstGeom prst="straightConnector1">
            <a:avLst/>
          </a:prstGeom>
          <a:ln w="44450">
            <a:solidFill>
              <a:srgbClr val="00206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815840" y="3641764"/>
            <a:ext cx="3580257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cs typeface="Courier New" panose="02070309020205020404" pitchFamily="49" charset="0"/>
              </a:rPr>
              <a:t>Recursive case:</a:t>
            </a:r>
          </a:p>
          <a:p>
            <a:r>
              <a:rPr lang="en-US" sz="2400" dirty="0" smtClean="0">
                <a:cs typeface="Courier New" panose="02070309020205020404" pitchFamily="49" charset="0"/>
              </a:rPr>
              <a:t>Otherwise, summation is </a:t>
            </a:r>
            <a:br>
              <a:rPr lang="en-US" sz="2400" dirty="0" smtClean="0">
                <a:cs typeface="Courier New" panose="02070309020205020404" pitchFamily="49" charset="0"/>
              </a:rPr>
            </a:br>
            <a:r>
              <a:rPr lang="en-US" sz="2400" dirty="0" err="1" smtClean="0">
                <a:cs typeface="Courier New" panose="02070309020205020404" pitchFamily="49" charset="0"/>
              </a:rPr>
              <a:t>num</a:t>
            </a:r>
            <a:r>
              <a:rPr lang="en-US" sz="2400" dirty="0" smtClean="0">
                <a:cs typeface="Courier New" panose="02070309020205020404" pitchFamily="49" charset="0"/>
              </a:rPr>
              <a:t> + summation(num-1)</a:t>
            </a:r>
            <a:endParaRPr lang="en-US" sz="2400" dirty="0">
              <a:cs typeface="Courier New" panose="02070309020205020404" pitchFamily="49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237232" y="4241928"/>
            <a:ext cx="2578608" cy="433704"/>
          </a:xfrm>
          <a:prstGeom prst="straightConnector1">
            <a:avLst/>
          </a:prstGeom>
          <a:ln w="44450">
            <a:solidFill>
              <a:srgbClr val="00206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272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0078" y="2518271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3599978"/>
              </p:ext>
            </p:extLst>
          </p:nvPr>
        </p:nvGraphicFramePr>
        <p:xfrm>
          <a:off x="7656576" y="3201448"/>
          <a:ext cx="1304544" cy="3095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4544"/>
              </a:tblGrid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fact(0)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fact(1)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fact(2)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fact(3)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fact(4)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main()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STACK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70078" y="970936"/>
            <a:ext cx="1109472" cy="357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0078" y="1476904"/>
            <a:ext cx="1737360" cy="607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</p:txBody>
      </p:sp>
      <p:sp>
        <p:nvSpPr>
          <p:cNvPr id="2" name="Rectangle 1"/>
          <p:cNvSpPr/>
          <p:nvPr/>
        </p:nvSpPr>
        <p:spPr>
          <a:xfrm>
            <a:off x="7778496" y="3201449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8496" y="3563637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8496" y="4072127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78496" y="4491703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78496" y="5060729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778496" y="5270517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61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0078" y="2518271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70078" y="970936"/>
            <a:ext cx="1109472" cy="357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0078" y="1476904"/>
            <a:ext cx="1737360" cy="607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063142" y="1145541"/>
            <a:ext cx="216408" cy="331363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37692" y="1779607"/>
            <a:ext cx="0" cy="304800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894344"/>
              </p:ext>
            </p:extLst>
          </p:nvPr>
        </p:nvGraphicFramePr>
        <p:xfrm>
          <a:off x="7658911" y="3201448"/>
          <a:ext cx="1304544" cy="3095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4544"/>
              </a:tblGrid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STACK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8" name="Rectangle 37"/>
          <p:cNvSpPr/>
          <p:nvPr/>
        </p:nvSpPr>
        <p:spPr>
          <a:xfrm>
            <a:off x="7717536" y="5280776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5990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0078" y="2518271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70078" y="970936"/>
            <a:ext cx="1109472" cy="357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0078" y="1476904"/>
            <a:ext cx="1737360" cy="607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063142" y="1145541"/>
            <a:ext cx="216408" cy="331363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37692" y="1779607"/>
            <a:ext cx="0" cy="304800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1279550" y="2084407"/>
            <a:ext cx="408432" cy="433864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611477" y="1932007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4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540714" y="2840312"/>
            <a:ext cx="0" cy="666988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5" name="Group 24"/>
          <p:cNvGrpSpPr/>
          <p:nvPr/>
        </p:nvGrpSpPr>
        <p:grpSpPr>
          <a:xfrm>
            <a:off x="2311898" y="2840312"/>
            <a:ext cx="1144010" cy="338554"/>
            <a:chOff x="4736655" y="3713284"/>
            <a:chExt cx="1144010" cy="338554"/>
          </a:xfrm>
        </p:grpSpPr>
        <p:sp>
          <p:nvSpPr>
            <p:cNvPr id="26" name="TextBox 25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4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</p:grpSp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50794"/>
              </p:ext>
            </p:extLst>
          </p:nvPr>
        </p:nvGraphicFramePr>
        <p:xfrm>
          <a:off x="7658911" y="3201448"/>
          <a:ext cx="1304544" cy="3095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4544"/>
              </a:tblGrid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STACK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7" name="Rectangle 36"/>
          <p:cNvSpPr/>
          <p:nvPr/>
        </p:nvSpPr>
        <p:spPr>
          <a:xfrm>
            <a:off x="7717536" y="486490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  <a:endParaRPr lang="en-US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7717536" y="5280776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1735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3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0078" y="2516796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70078" y="969461"/>
            <a:ext cx="1109472" cy="357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0078" y="1475429"/>
            <a:ext cx="1737360" cy="607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311898" y="2838837"/>
            <a:ext cx="1144010" cy="338554"/>
            <a:chOff x="4736655" y="3713284"/>
            <a:chExt cx="1144010" cy="338554"/>
          </a:xfrm>
        </p:grpSpPr>
        <p:sp>
          <p:nvSpPr>
            <p:cNvPr id="14" name="TextBox 1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4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>
            <a:off x="1063142" y="1144066"/>
            <a:ext cx="216408" cy="331363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40714" y="2838837"/>
            <a:ext cx="0" cy="666988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437692" y="1779607"/>
            <a:ext cx="0" cy="304800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1279550" y="2084407"/>
            <a:ext cx="408432" cy="433864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611477" y="1932007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4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669792" y="1568308"/>
            <a:ext cx="3580257" cy="1938992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This is a local variable.  Each time the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2400" dirty="0" smtClean="0">
                <a:cs typeface="Courier New" panose="02070309020205020404" pitchFamily="49" charset="0"/>
              </a:rPr>
              <a:t> function is called, the new instance gets its own </a:t>
            </a:r>
            <a:r>
              <a:rPr lang="en-US" sz="2400" u="sng" dirty="0" smtClean="0">
                <a:cs typeface="Courier New" panose="02070309020205020404" pitchFamily="49" charset="0"/>
              </a:rPr>
              <a:t>unique</a:t>
            </a:r>
            <a:r>
              <a:rPr lang="en-US" sz="2400" dirty="0" smtClean="0">
                <a:cs typeface="Courier New" panose="02070309020205020404" pitchFamily="49" charset="0"/>
              </a:rPr>
              <a:t> local variables.</a:t>
            </a:r>
            <a:endParaRPr lang="en-US" sz="2400" dirty="0">
              <a:cs typeface="Courier New" panose="02070309020205020404" pitchFamily="49" charset="0"/>
            </a:endParaRPr>
          </a:p>
        </p:txBody>
      </p:sp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1600686"/>
              </p:ext>
            </p:extLst>
          </p:nvPr>
        </p:nvGraphicFramePr>
        <p:xfrm>
          <a:off x="7658911" y="3201448"/>
          <a:ext cx="1304544" cy="3095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4544"/>
              </a:tblGrid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STACK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5" name="Rectangle 44"/>
          <p:cNvSpPr/>
          <p:nvPr/>
        </p:nvSpPr>
        <p:spPr>
          <a:xfrm>
            <a:off x="7717536" y="486490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  <a:endParaRPr lang="en-US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7717536" y="5280776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2257433" y="2681084"/>
            <a:ext cx="1597876" cy="654060"/>
          </a:xfrm>
          <a:prstGeom prst="ellipse">
            <a:avLst/>
          </a:prstGeom>
          <a:noFill/>
          <a:ln w="38100"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116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0078" y="2516796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70078" y="969461"/>
            <a:ext cx="1109472" cy="357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0078" y="1475429"/>
            <a:ext cx="1737360" cy="607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311898" y="2838837"/>
            <a:ext cx="1144010" cy="338554"/>
            <a:chOff x="4736655" y="3713284"/>
            <a:chExt cx="1144010" cy="338554"/>
          </a:xfrm>
        </p:grpSpPr>
        <p:sp>
          <p:nvSpPr>
            <p:cNvPr id="14" name="TextBox 1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4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>
            <a:off x="1063142" y="1144066"/>
            <a:ext cx="216408" cy="331363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40714" y="2838837"/>
            <a:ext cx="0" cy="666988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3"/>
          <p:cNvSpPr txBox="1">
            <a:spLocks noChangeArrowheads="1"/>
          </p:cNvSpPr>
          <p:nvPr/>
        </p:nvSpPr>
        <p:spPr bwMode="auto">
          <a:xfrm>
            <a:off x="170078" y="4155570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2311898" y="4565775"/>
            <a:ext cx="1144010" cy="338554"/>
            <a:chOff x="4736655" y="3713284"/>
            <a:chExt cx="1144010" cy="338554"/>
          </a:xfrm>
        </p:grpSpPr>
        <p:sp>
          <p:nvSpPr>
            <p:cNvPr id="24" name="TextBox 2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3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8000"/>
                </a:solidFill>
              </a:endParaRPr>
            </a:p>
          </p:txBody>
        </p:sp>
      </p:grpSp>
      <p:cxnSp>
        <p:nvCxnSpPr>
          <p:cNvPr id="26" name="Straight Arrow Connector 25"/>
          <p:cNvCxnSpPr/>
          <p:nvPr/>
        </p:nvCxnSpPr>
        <p:spPr>
          <a:xfrm flipH="1">
            <a:off x="2227478" y="3863390"/>
            <a:ext cx="1299535" cy="450678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701215" y="4048141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3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540714" y="4466468"/>
            <a:ext cx="0" cy="713232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437692" y="1779607"/>
            <a:ext cx="0" cy="304800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1279550" y="2084407"/>
            <a:ext cx="408432" cy="433864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611477" y="1932007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4</a:t>
            </a:r>
          </a:p>
        </p:txBody>
      </p:sp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1600686"/>
              </p:ext>
            </p:extLst>
          </p:nvPr>
        </p:nvGraphicFramePr>
        <p:xfrm>
          <a:off x="7658911" y="3201448"/>
          <a:ext cx="1304544" cy="3095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4544"/>
              </a:tblGrid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STACK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7" name="Rectangle 46"/>
          <p:cNvSpPr/>
          <p:nvPr/>
        </p:nvSpPr>
        <p:spPr>
          <a:xfrm>
            <a:off x="7717536" y="4449044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(3)</a:t>
            </a:r>
            <a:endParaRPr lang="en-US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7717536" y="486490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  <a:endParaRPr lang="en-US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7717536" y="5280776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7013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7" grpId="0"/>
      <p:bldP spid="4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0078" y="2516796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70078" y="969461"/>
            <a:ext cx="1109472" cy="357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0078" y="1475429"/>
            <a:ext cx="1737360" cy="607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311898" y="2838837"/>
            <a:ext cx="1144010" cy="338554"/>
            <a:chOff x="4736655" y="3713284"/>
            <a:chExt cx="1144010" cy="338554"/>
          </a:xfrm>
        </p:grpSpPr>
        <p:sp>
          <p:nvSpPr>
            <p:cNvPr id="14" name="TextBox 1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4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>
            <a:off x="1063142" y="1144066"/>
            <a:ext cx="216408" cy="331363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40714" y="2838837"/>
            <a:ext cx="0" cy="666988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3"/>
          <p:cNvSpPr txBox="1">
            <a:spLocks noChangeArrowheads="1"/>
          </p:cNvSpPr>
          <p:nvPr/>
        </p:nvSpPr>
        <p:spPr bwMode="auto">
          <a:xfrm>
            <a:off x="170078" y="4155570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2311898" y="4565775"/>
            <a:ext cx="1144010" cy="338554"/>
            <a:chOff x="4736655" y="3713284"/>
            <a:chExt cx="1144010" cy="338554"/>
          </a:xfrm>
        </p:grpSpPr>
        <p:sp>
          <p:nvSpPr>
            <p:cNvPr id="24" name="TextBox 2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3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8000"/>
                </a:solidFill>
              </a:endParaRPr>
            </a:p>
          </p:txBody>
        </p:sp>
      </p:grpSp>
      <p:cxnSp>
        <p:nvCxnSpPr>
          <p:cNvPr id="26" name="Straight Arrow Connector 25"/>
          <p:cNvCxnSpPr/>
          <p:nvPr/>
        </p:nvCxnSpPr>
        <p:spPr>
          <a:xfrm flipH="1">
            <a:off x="2227478" y="3863390"/>
            <a:ext cx="1299535" cy="450678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701215" y="4048141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3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540714" y="4466468"/>
            <a:ext cx="0" cy="713232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ectangle 3"/>
          <p:cNvSpPr txBox="1">
            <a:spLocks noChangeArrowheads="1"/>
          </p:cNvSpPr>
          <p:nvPr/>
        </p:nvSpPr>
        <p:spPr bwMode="auto">
          <a:xfrm>
            <a:off x="4514791" y="910401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6930815" y="1275367"/>
            <a:ext cx="1144010" cy="338554"/>
            <a:chOff x="4736655" y="3713284"/>
            <a:chExt cx="1144010" cy="338554"/>
          </a:xfrm>
        </p:grpSpPr>
        <p:sp>
          <p:nvSpPr>
            <p:cNvPr id="32" name="TextBox 31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2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C00000"/>
                </a:solidFill>
              </a:endParaRPr>
            </a:p>
          </p:txBody>
        </p:sp>
      </p:grpSp>
      <p:cxnSp>
        <p:nvCxnSpPr>
          <p:cNvPr id="34" name="Straight Arrow Connector 33"/>
          <p:cNvCxnSpPr/>
          <p:nvPr/>
        </p:nvCxnSpPr>
        <p:spPr>
          <a:xfrm flipV="1">
            <a:off x="3925824" y="1133856"/>
            <a:ext cx="588967" cy="4045844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425053" y="1489883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2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 flipH="1">
            <a:off x="4828033" y="1244867"/>
            <a:ext cx="1" cy="675245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437692" y="1779607"/>
            <a:ext cx="0" cy="304800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1279550" y="2084407"/>
            <a:ext cx="408432" cy="433864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611477" y="1932007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4</a:t>
            </a:r>
          </a:p>
        </p:txBody>
      </p:sp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1600686"/>
              </p:ext>
            </p:extLst>
          </p:nvPr>
        </p:nvGraphicFramePr>
        <p:xfrm>
          <a:off x="7658911" y="3201448"/>
          <a:ext cx="1304544" cy="3095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4544"/>
              </a:tblGrid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STACK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4" name="Rectangle 43"/>
          <p:cNvSpPr/>
          <p:nvPr/>
        </p:nvSpPr>
        <p:spPr>
          <a:xfrm>
            <a:off x="7717536" y="403317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(2)</a:t>
            </a:r>
            <a:endParaRPr lang="en-US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7717536" y="4449044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(3)</a:t>
            </a:r>
            <a:endParaRPr lang="en-US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7717536" y="486490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  <a:endParaRPr lang="en-US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7717536" y="5280776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215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5" grpId="0"/>
      <p:bldP spid="4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0078" y="2516796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70078" y="969461"/>
            <a:ext cx="1109472" cy="357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0078" y="1475429"/>
            <a:ext cx="1737360" cy="607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311898" y="2838837"/>
            <a:ext cx="1144010" cy="338554"/>
            <a:chOff x="4736655" y="3713284"/>
            <a:chExt cx="1144010" cy="338554"/>
          </a:xfrm>
        </p:grpSpPr>
        <p:sp>
          <p:nvSpPr>
            <p:cNvPr id="14" name="TextBox 1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4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>
            <a:off x="1063142" y="1144066"/>
            <a:ext cx="216408" cy="331363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40714" y="2838837"/>
            <a:ext cx="0" cy="666988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3"/>
          <p:cNvSpPr txBox="1">
            <a:spLocks noChangeArrowheads="1"/>
          </p:cNvSpPr>
          <p:nvPr/>
        </p:nvSpPr>
        <p:spPr bwMode="auto">
          <a:xfrm>
            <a:off x="170078" y="4155570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2311898" y="4565775"/>
            <a:ext cx="1144010" cy="338554"/>
            <a:chOff x="4736655" y="3713284"/>
            <a:chExt cx="1144010" cy="338554"/>
          </a:xfrm>
        </p:grpSpPr>
        <p:sp>
          <p:nvSpPr>
            <p:cNvPr id="24" name="TextBox 2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3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8000"/>
                </a:solidFill>
              </a:endParaRPr>
            </a:p>
          </p:txBody>
        </p:sp>
      </p:grpSp>
      <p:cxnSp>
        <p:nvCxnSpPr>
          <p:cNvPr id="26" name="Straight Arrow Connector 25"/>
          <p:cNvCxnSpPr/>
          <p:nvPr/>
        </p:nvCxnSpPr>
        <p:spPr>
          <a:xfrm flipH="1">
            <a:off x="2227478" y="3863390"/>
            <a:ext cx="1299535" cy="450678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701215" y="4048141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3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540714" y="4466468"/>
            <a:ext cx="0" cy="713232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ectangle 3"/>
          <p:cNvSpPr txBox="1">
            <a:spLocks noChangeArrowheads="1"/>
          </p:cNvSpPr>
          <p:nvPr/>
        </p:nvSpPr>
        <p:spPr bwMode="auto">
          <a:xfrm>
            <a:off x="4514791" y="910401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6930815" y="1275367"/>
            <a:ext cx="1144010" cy="338554"/>
            <a:chOff x="4736655" y="3713284"/>
            <a:chExt cx="1144010" cy="338554"/>
          </a:xfrm>
        </p:grpSpPr>
        <p:sp>
          <p:nvSpPr>
            <p:cNvPr id="32" name="TextBox 31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2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C00000"/>
                </a:solidFill>
              </a:endParaRPr>
            </a:p>
          </p:txBody>
        </p:sp>
      </p:grpSp>
      <p:cxnSp>
        <p:nvCxnSpPr>
          <p:cNvPr id="34" name="Straight Arrow Connector 33"/>
          <p:cNvCxnSpPr/>
          <p:nvPr/>
        </p:nvCxnSpPr>
        <p:spPr>
          <a:xfrm flipV="1">
            <a:off x="3925824" y="1133856"/>
            <a:ext cx="588967" cy="4045844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425053" y="1489883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2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 flipH="1">
            <a:off x="4828033" y="1244867"/>
            <a:ext cx="1" cy="675245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437692" y="1779607"/>
            <a:ext cx="0" cy="304800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1279550" y="2084407"/>
            <a:ext cx="408432" cy="433864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611477" y="1932007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4</a:t>
            </a:r>
          </a:p>
        </p:txBody>
      </p:sp>
      <p:sp>
        <p:nvSpPr>
          <p:cNvPr id="37" name="Rectangle 3"/>
          <p:cNvSpPr txBox="1">
            <a:spLocks noChangeArrowheads="1"/>
          </p:cNvSpPr>
          <p:nvPr/>
        </p:nvSpPr>
        <p:spPr bwMode="auto">
          <a:xfrm>
            <a:off x="4514790" y="2781543"/>
            <a:ext cx="2776025" cy="1686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</a:t>
            </a:r>
            <a:b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 flipH="1">
            <a:off x="6156960" y="2301339"/>
            <a:ext cx="1690803" cy="480204"/>
          </a:xfrm>
          <a:prstGeom prst="straightConnector1">
            <a:avLst/>
          </a:prstGeom>
          <a:ln w="44450"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730012" y="2347519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6247745" y="3455613"/>
            <a:ext cx="1144010" cy="338554"/>
            <a:chOff x="4736655" y="3713284"/>
            <a:chExt cx="1144010" cy="338554"/>
          </a:xfrm>
        </p:grpSpPr>
        <p:sp>
          <p:nvSpPr>
            <p:cNvPr id="44" name="TextBox 4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chemeClr val="accent6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chemeClr val="accent6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1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cxnSp>
        <p:nvCxnSpPr>
          <p:cNvPr id="46" name="Straight Arrow Connector 45"/>
          <p:cNvCxnSpPr/>
          <p:nvPr/>
        </p:nvCxnSpPr>
        <p:spPr>
          <a:xfrm flipH="1">
            <a:off x="4870368" y="3105918"/>
            <a:ext cx="1" cy="667507"/>
          </a:xfrm>
          <a:prstGeom prst="straightConnector1">
            <a:avLst/>
          </a:prstGeom>
          <a:ln w="44450"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1600686"/>
              </p:ext>
            </p:extLst>
          </p:nvPr>
        </p:nvGraphicFramePr>
        <p:xfrm>
          <a:off x="7658911" y="3201448"/>
          <a:ext cx="1304544" cy="3095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4544"/>
              </a:tblGrid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STACK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8" name="Rectangle 47"/>
          <p:cNvSpPr/>
          <p:nvPr/>
        </p:nvSpPr>
        <p:spPr>
          <a:xfrm>
            <a:off x="7717536" y="403317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(2)</a:t>
            </a:r>
            <a:endParaRPr lang="en-US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7717536" y="3617314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(1)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7717536" y="4449044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(3)</a:t>
            </a:r>
            <a:endParaRPr lang="en-US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7717536" y="486490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  <a:endParaRPr lang="en-US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7717536" y="5280776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0297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Class We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</a:p>
          <a:p>
            <a:pPr lvl="1"/>
            <a:r>
              <a:rPr lang="en-US" sz="3200" dirty="0" smtClean="0"/>
              <a:t>Recursion</a:t>
            </a:r>
            <a:endParaRPr lang="en-US" dirty="0" smtClean="0"/>
          </a:p>
          <a:p>
            <a:pPr lvl="2"/>
            <a:r>
              <a:rPr lang="en-US" sz="3200" dirty="0" smtClean="0"/>
              <a:t>Recursion</a:t>
            </a:r>
            <a:endParaRPr lang="en-US" dirty="0" smtClean="0"/>
          </a:p>
          <a:p>
            <a:r>
              <a:rPr lang="en-US" dirty="0"/>
              <a:t>Stacks</a:t>
            </a:r>
          </a:p>
          <a:p>
            <a:r>
              <a:rPr lang="en-US" dirty="0" smtClean="0"/>
              <a:t>Parts of a recursive function:</a:t>
            </a:r>
          </a:p>
          <a:p>
            <a:pPr lvl="1"/>
            <a:r>
              <a:rPr lang="en-US" sz="3200" dirty="0" smtClean="0"/>
              <a:t>Base case: when to stop</a:t>
            </a:r>
          </a:p>
          <a:p>
            <a:pPr lvl="1"/>
            <a:r>
              <a:rPr lang="en-US" sz="3200" dirty="0" smtClean="0"/>
              <a:t>Recursive case: when to go (again)</a:t>
            </a:r>
            <a:endParaRPr lang="en-US" sz="3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9130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0078" y="2516796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70078" y="969461"/>
            <a:ext cx="1109472" cy="357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0078" y="1475429"/>
            <a:ext cx="1737360" cy="607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311898" y="2838837"/>
            <a:ext cx="1144010" cy="338554"/>
            <a:chOff x="4736655" y="3713284"/>
            <a:chExt cx="1144010" cy="338554"/>
          </a:xfrm>
        </p:grpSpPr>
        <p:sp>
          <p:nvSpPr>
            <p:cNvPr id="14" name="TextBox 1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4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>
            <a:off x="1063142" y="1144066"/>
            <a:ext cx="216408" cy="331363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40714" y="2838837"/>
            <a:ext cx="0" cy="666988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3"/>
          <p:cNvSpPr txBox="1">
            <a:spLocks noChangeArrowheads="1"/>
          </p:cNvSpPr>
          <p:nvPr/>
        </p:nvSpPr>
        <p:spPr bwMode="auto">
          <a:xfrm>
            <a:off x="170078" y="4155570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2311898" y="4565775"/>
            <a:ext cx="1144010" cy="338554"/>
            <a:chOff x="4736655" y="3713284"/>
            <a:chExt cx="1144010" cy="338554"/>
          </a:xfrm>
        </p:grpSpPr>
        <p:sp>
          <p:nvSpPr>
            <p:cNvPr id="24" name="TextBox 2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3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8000"/>
                </a:solidFill>
              </a:endParaRPr>
            </a:p>
          </p:txBody>
        </p:sp>
      </p:grpSp>
      <p:cxnSp>
        <p:nvCxnSpPr>
          <p:cNvPr id="26" name="Straight Arrow Connector 25"/>
          <p:cNvCxnSpPr/>
          <p:nvPr/>
        </p:nvCxnSpPr>
        <p:spPr>
          <a:xfrm flipH="1">
            <a:off x="2227478" y="3863390"/>
            <a:ext cx="1299535" cy="450678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701215" y="4048141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3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540714" y="4466468"/>
            <a:ext cx="0" cy="713232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ectangle 3"/>
          <p:cNvSpPr txBox="1">
            <a:spLocks noChangeArrowheads="1"/>
          </p:cNvSpPr>
          <p:nvPr/>
        </p:nvSpPr>
        <p:spPr bwMode="auto">
          <a:xfrm>
            <a:off x="4514791" y="910401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6930815" y="1275367"/>
            <a:ext cx="1144010" cy="338554"/>
            <a:chOff x="4736655" y="3713284"/>
            <a:chExt cx="1144010" cy="338554"/>
          </a:xfrm>
        </p:grpSpPr>
        <p:sp>
          <p:nvSpPr>
            <p:cNvPr id="32" name="TextBox 31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2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C00000"/>
                </a:solidFill>
              </a:endParaRPr>
            </a:p>
          </p:txBody>
        </p:sp>
      </p:grpSp>
      <p:cxnSp>
        <p:nvCxnSpPr>
          <p:cNvPr id="34" name="Straight Arrow Connector 33"/>
          <p:cNvCxnSpPr/>
          <p:nvPr/>
        </p:nvCxnSpPr>
        <p:spPr>
          <a:xfrm flipV="1">
            <a:off x="3925824" y="1133856"/>
            <a:ext cx="588967" cy="4045844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425053" y="1489883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2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 flipH="1">
            <a:off x="4828033" y="1244867"/>
            <a:ext cx="1" cy="675245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437692" y="1779607"/>
            <a:ext cx="0" cy="304800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1279550" y="2084407"/>
            <a:ext cx="408432" cy="433864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611477" y="1932007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4</a:t>
            </a:r>
          </a:p>
        </p:txBody>
      </p:sp>
      <p:sp>
        <p:nvSpPr>
          <p:cNvPr id="37" name="Rectangle 3"/>
          <p:cNvSpPr txBox="1">
            <a:spLocks noChangeArrowheads="1"/>
          </p:cNvSpPr>
          <p:nvPr/>
        </p:nvSpPr>
        <p:spPr bwMode="auto">
          <a:xfrm>
            <a:off x="4514790" y="2781543"/>
            <a:ext cx="2776025" cy="1686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</a:t>
            </a:r>
            <a:b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 flipH="1">
            <a:off x="6156960" y="2301339"/>
            <a:ext cx="1690803" cy="480204"/>
          </a:xfrm>
          <a:prstGeom prst="straightConnector1">
            <a:avLst/>
          </a:prstGeom>
          <a:ln w="44450"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3" name="Group 42"/>
          <p:cNvGrpSpPr/>
          <p:nvPr/>
        </p:nvGrpSpPr>
        <p:grpSpPr>
          <a:xfrm>
            <a:off x="6247745" y="3455613"/>
            <a:ext cx="1144010" cy="338554"/>
            <a:chOff x="4736655" y="3713284"/>
            <a:chExt cx="1144010" cy="338554"/>
          </a:xfrm>
        </p:grpSpPr>
        <p:sp>
          <p:nvSpPr>
            <p:cNvPr id="44" name="TextBox 4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chemeClr val="accent6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chemeClr val="accent6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1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cxnSp>
        <p:nvCxnSpPr>
          <p:cNvPr id="46" name="Straight Arrow Connector 45"/>
          <p:cNvCxnSpPr/>
          <p:nvPr/>
        </p:nvCxnSpPr>
        <p:spPr>
          <a:xfrm flipH="1">
            <a:off x="4870368" y="3105918"/>
            <a:ext cx="1" cy="667507"/>
          </a:xfrm>
          <a:prstGeom prst="straightConnector1">
            <a:avLst/>
          </a:prstGeom>
          <a:ln w="44450"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>
            <a:off x="6156960" y="4411539"/>
            <a:ext cx="361877" cy="480204"/>
          </a:xfrm>
          <a:prstGeom prst="straightConnector1">
            <a:avLst/>
          </a:prstGeom>
          <a:ln w="44450">
            <a:solidFill>
              <a:srgbClr val="FFCC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320897" y="4486941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FF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FF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</a:p>
        </p:txBody>
      </p:sp>
      <p:sp>
        <p:nvSpPr>
          <p:cNvPr id="49" name="Rectangle 3"/>
          <p:cNvSpPr txBox="1">
            <a:spLocks noChangeArrowheads="1"/>
          </p:cNvSpPr>
          <p:nvPr/>
        </p:nvSpPr>
        <p:spPr bwMode="auto">
          <a:xfrm>
            <a:off x="4514789" y="4891743"/>
            <a:ext cx="2776025" cy="1686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</a:t>
            </a:r>
            <a:b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50" name="Group 49"/>
          <p:cNvGrpSpPr/>
          <p:nvPr/>
        </p:nvGrpSpPr>
        <p:grpSpPr>
          <a:xfrm>
            <a:off x="6293761" y="5565813"/>
            <a:ext cx="1144010" cy="338554"/>
            <a:chOff x="4736655" y="3713284"/>
            <a:chExt cx="1144010" cy="338554"/>
          </a:xfrm>
        </p:grpSpPr>
        <p:sp>
          <p:nvSpPr>
            <p:cNvPr id="51" name="TextBox 50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FFCC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FFCC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0</a:t>
              </a: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FFCC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CC00"/>
                </a:solidFill>
              </a:endParaRPr>
            </a:p>
          </p:txBody>
        </p:sp>
      </p:grpSp>
      <p:cxnSp>
        <p:nvCxnSpPr>
          <p:cNvPr id="53" name="Straight Arrow Connector 52"/>
          <p:cNvCxnSpPr/>
          <p:nvPr/>
        </p:nvCxnSpPr>
        <p:spPr>
          <a:xfrm flipH="1">
            <a:off x="4870368" y="5204150"/>
            <a:ext cx="3" cy="333753"/>
          </a:xfrm>
          <a:prstGeom prst="straightConnector1">
            <a:avLst/>
          </a:prstGeom>
          <a:ln w="44450">
            <a:solidFill>
              <a:srgbClr val="FFCC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5730012" y="2347519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</a:t>
            </a:r>
          </a:p>
        </p:txBody>
      </p:sp>
      <p:graphicFrame>
        <p:nvGraphicFramePr>
          <p:cNvPr id="55" name="Table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1600686"/>
              </p:ext>
            </p:extLst>
          </p:nvPr>
        </p:nvGraphicFramePr>
        <p:xfrm>
          <a:off x="7658911" y="3201448"/>
          <a:ext cx="1304544" cy="3095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4544"/>
              </a:tblGrid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STACK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6" name="Rectangle 55"/>
          <p:cNvSpPr/>
          <p:nvPr/>
        </p:nvSpPr>
        <p:spPr>
          <a:xfrm>
            <a:off x="7717536" y="403317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(2)</a:t>
            </a:r>
            <a:endParaRPr lang="en-US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7717536" y="3617314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(1)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7717536" y="320144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FF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FF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(0)</a:t>
            </a:r>
            <a:endParaRPr lang="en-US" b="1" dirty="0">
              <a:solidFill>
                <a:srgbClr val="FFCC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7717536" y="4449044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(3)</a:t>
            </a:r>
            <a:endParaRPr lang="en-US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7717536" y="486490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  <a:endParaRPr lang="en-US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7717536" y="5280776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7438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5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0078" y="2516796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70078" y="969461"/>
            <a:ext cx="1109472" cy="357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0078" y="1475429"/>
            <a:ext cx="1737360" cy="607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311898" y="2838837"/>
            <a:ext cx="1144010" cy="338554"/>
            <a:chOff x="4736655" y="3713284"/>
            <a:chExt cx="1144010" cy="338554"/>
          </a:xfrm>
        </p:grpSpPr>
        <p:sp>
          <p:nvSpPr>
            <p:cNvPr id="14" name="TextBox 1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4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>
            <a:off x="1063142" y="1144066"/>
            <a:ext cx="216408" cy="331363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40714" y="2838837"/>
            <a:ext cx="0" cy="666988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3"/>
          <p:cNvSpPr txBox="1">
            <a:spLocks noChangeArrowheads="1"/>
          </p:cNvSpPr>
          <p:nvPr/>
        </p:nvSpPr>
        <p:spPr bwMode="auto">
          <a:xfrm>
            <a:off x="170078" y="4155570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2311898" y="4565775"/>
            <a:ext cx="1144010" cy="338554"/>
            <a:chOff x="4736655" y="3713284"/>
            <a:chExt cx="1144010" cy="338554"/>
          </a:xfrm>
        </p:grpSpPr>
        <p:sp>
          <p:nvSpPr>
            <p:cNvPr id="24" name="TextBox 2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3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8000"/>
                </a:solidFill>
              </a:endParaRPr>
            </a:p>
          </p:txBody>
        </p:sp>
      </p:grpSp>
      <p:cxnSp>
        <p:nvCxnSpPr>
          <p:cNvPr id="26" name="Straight Arrow Connector 25"/>
          <p:cNvCxnSpPr/>
          <p:nvPr/>
        </p:nvCxnSpPr>
        <p:spPr>
          <a:xfrm flipH="1">
            <a:off x="2227478" y="3863390"/>
            <a:ext cx="1299535" cy="450678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701215" y="4048141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3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540714" y="4466468"/>
            <a:ext cx="0" cy="713232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ectangle 3"/>
          <p:cNvSpPr txBox="1">
            <a:spLocks noChangeArrowheads="1"/>
          </p:cNvSpPr>
          <p:nvPr/>
        </p:nvSpPr>
        <p:spPr bwMode="auto">
          <a:xfrm>
            <a:off x="4514791" y="910401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6930815" y="1275367"/>
            <a:ext cx="1144010" cy="338554"/>
            <a:chOff x="4736655" y="3713284"/>
            <a:chExt cx="1144010" cy="338554"/>
          </a:xfrm>
        </p:grpSpPr>
        <p:sp>
          <p:nvSpPr>
            <p:cNvPr id="32" name="TextBox 31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2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C00000"/>
                </a:solidFill>
              </a:endParaRPr>
            </a:p>
          </p:txBody>
        </p:sp>
      </p:grpSp>
      <p:cxnSp>
        <p:nvCxnSpPr>
          <p:cNvPr id="34" name="Straight Arrow Connector 33"/>
          <p:cNvCxnSpPr/>
          <p:nvPr/>
        </p:nvCxnSpPr>
        <p:spPr>
          <a:xfrm flipV="1">
            <a:off x="3925824" y="1133856"/>
            <a:ext cx="588967" cy="4045844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425053" y="1489883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2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 flipH="1">
            <a:off x="4828033" y="1244867"/>
            <a:ext cx="1" cy="675245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437692" y="1779607"/>
            <a:ext cx="0" cy="304800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1279550" y="2084407"/>
            <a:ext cx="408432" cy="433864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611477" y="1932007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4</a:t>
            </a:r>
          </a:p>
        </p:txBody>
      </p:sp>
      <p:sp>
        <p:nvSpPr>
          <p:cNvPr id="37" name="Rectangle 3"/>
          <p:cNvSpPr txBox="1">
            <a:spLocks noChangeArrowheads="1"/>
          </p:cNvSpPr>
          <p:nvPr/>
        </p:nvSpPr>
        <p:spPr bwMode="auto">
          <a:xfrm>
            <a:off x="4514790" y="2781543"/>
            <a:ext cx="2776025" cy="1686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</a:t>
            </a:r>
            <a:b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 flipH="1">
            <a:off x="6156960" y="2301339"/>
            <a:ext cx="1690803" cy="480204"/>
          </a:xfrm>
          <a:prstGeom prst="straightConnector1">
            <a:avLst/>
          </a:prstGeom>
          <a:ln w="44450"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3" name="Group 42"/>
          <p:cNvGrpSpPr/>
          <p:nvPr/>
        </p:nvGrpSpPr>
        <p:grpSpPr>
          <a:xfrm>
            <a:off x="6247745" y="3455613"/>
            <a:ext cx="1144010" cy="338554"/>
            <a:chOff x="4736655" y="3713284"/>
            <a:chExt cx="1144010" cy="338554"/>
          </a:xfrm>
        </p:grpSpPr>
        <p:sp>
          <p:nvSpPr>
            <p:cNvPr id="44" name="TextBox 4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chemeClr val="accent6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chemeClr val="accent6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1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cxnSp>
        <p:nvCxnSpPr>
          <p:cNvPr id="46" name="Straight Arrow Connector 45"/>
          <p:cNvCxnSpPr/>
          <p:nvPr/>
        </p:nvCxnSpPr>
        <p:spPr>
          <a:xfrm flipH="1">
            <a:off x="4870368" y="3105918"/>
            <a:ext cx="1" cy="667507"/>
          </a:xfrm>
          <a:prstGeom prst="straightConnector1">
            <a:avLst/>
          </a:prstGeom>
          <a:ln w="44450"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>
            <a:off x="6156960" y="4411539"/>
            <a:ext cx="361877" cy="480204"/>
          </a:xfrm>
          <a:prstGeom prst="straightConnector1">
            <a:avLst/>
          </a:prstGeom>
          <a:ln w="44450">
            <a:solidFill>
              <a:srgbClr val="FFCC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320897" y="4486941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FF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FF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</a:p>
        </p:txBody>
      </p:sp>
      <p:sp>
        <p:nvSpPr>
          <p:cNvPr id="49" name="Rectangle 3"/>
          <p:cNvSpPr txBox="1">
            <a:spLocks noChangeArrowheads="1"/>
          </p:cNvSpPr>
          <p:nvPr/>
        </p:nvSpPr>
        <p:spPr bwMode="auto">
          <a:xfrm>
            <a:off x="4514789" y="4891743"/>
            <a:ext cx="2776025" cy="1686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</a:t>
            </a:r>
            <a:b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50" name="Group 49"/>
          <p:cNvGrpSpPr/>
          <p:nvPr/>
        </p:nvGrpSpPr>
        <p:grpSpPr>
          <a:xfrm>
            <a:off x="6293761" y="5565813"/>
            <a:ext cx="1144010" cy="338554"/>
            <a:chOff x="4736655" y="3713284"/>
            <a:chExt cx="1144010" cy="338554"/>
          </a:xfrm>
        </p:grpSpPr>
        <p:sp>
          <p:nvSpPr>
            <p:cNvPr id="51" name="TextBox 50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FFCC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FFCC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0</a:t>
              </a: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FFCC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CC00"/>
                </a:solidFill>
              </a:endParaRPr>
            </a:p>
          </p:txBody>
        </p:sp>
      </p:grpSp>
      <p:cxnSp>
        <p:nvCxnSpPr>
          <p:cNvPr id="53" name="Straight Arrow Connector 52"/>
          <p:cNvCxnSpPr/>
          <p:nvPr/>
        </p:nvCxnSpPr>
        <p:spPr>
          <a:xfrm flipH="1">
            <a:off x="4870368" y="5204150"/>
            <a:ext cx="3" cy="333753"/>
          </a:xfrm>
          <a:prstGeom prst="straightConnector1">
            <a:avLst/>
          </a:prstGeom>
          <a:ln w="44450">
            <a:solidFill>
              <a:srgbClr val="FFCC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5730012" y="2347519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</a:t>
            </a:r>
          </a:p>
        </p:txBody>
      </p:sp>
      <p:graphicFrame>
        <p:nvGraphicFramePr>
          <p:cNvPr id="55" name="Table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1600686"/>
              </p:ext>
            </p:extLst>
          </p:nvPr>
        </p:nvGraphicFramePr>
        <p:xfrm>
          <a:off x="7658911" y="3201448"/>
          <a:ext cx="1304544" cy="3095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4544"/>
              </a:tblGrid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STACK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6" name="Rectangle 55"/>
          <p:cNvSpPr/>
          <p:nvPr/>
        </p:nvSpPr>
        <p:spPr>
          <a:xfrm>
            <a:off x="7717536" y="403317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(2)</a:t>
            </a:r>
            <a:endParaRPr lang="en-US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7717536" y="3617314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(1)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7717536" y="320144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FF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FF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(0)</a:t>
            </a:r>
            <a:endParaRPr lang="en-US" b="1" dirty="0">
              <a:solidFill>
                <a:srgbClr val="FFCC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7717536" y="4449044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(3)</a:t>
            </a:r>
            <a:endParaRPr lang="en-US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7717536" y="486490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  <a:endParaRPr lang="en-US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7717536" y="5280776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375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0078" y="2516796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70078" y="969461"/>
            <a:ext cx="1109472" cy="357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0078" y="1475429"/>
            <a:ext cx="1737360" cy="607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311898" y="2838837"/>
            <a:ext cx="1144010" cy="338554"/>
            <a:chOff x="4736655" y="3713284"/>
            <a:chExt cx="1144010" cy="338554"/>
          </a:xfrm>
        </p:grpSpPr>
        <p:sp>
          <p:nvSpPr>
            <p:cNvPr id="14" name="TextBox 1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4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>
            <a:off x="1063142" y="1144066"/>
            <a:ext cx="216408" cy="331363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40714" y="2838837"/>
            <a:ext cx="0" cy="666988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3"/>
          <p:cNvSpPr txBox="1">
            <a:spLocks noChangeArrowheads="1"/>
          </p:cNvSpPr>
          <p:nvPr/>
        </p:nvSpPr>
        <p:spPr bwMode="auto">
          <a:xfrm>
            <a:off x="170078" y="4155570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2311898" y="4565775"/>
            <a:ext cx="1144010" cy="338554"/>
            <a:chOff x="4736655" y="3713284"/>
            <a:chExt cx="1144010" cy="338554"/>
          </a:xfrm>
        </p:grpSpPr>
        <p:sp>
          <p:nvSpPr>
            <p:cNvPr id="24" name="TextBox 2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3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8000"/>
                </a:solidFill>
              </a:endParaRPr>
            </a:p>
          </p:txBody>
        </p:sp>
      </p:grpSp>
      <p:cxnSp>
        <p:nvCxnSpPr>
          <p:cNvPr id="26" name="Straight Arrow Connector 25"/>
          <p:cNvCxnSpPr/>
          <p:nvPr/>
        </p:nvCxnSpPr>
        <p:spPr>
          <a:xfrm flipH="1">
            <a:off x="2227478" y="3863390"/>
            <a:ext cx="1299535" cy="450678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701215" y="4048141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3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540714" y="4466468"/>
            <a:ext cx="0" cy="713232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ectangle 3"/>
          <p:cNvSpPr txBox="1">
            <a:spLocks noChangeArrowheads="1"/>
          </p:cNvSpPr>
          <p:nvPr/>
        </p:nvSpPr>
        <p:spPr bwMode="auto">
          <a:xfrm>
            <a:off x="4514791" y="910401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6930815" y="1275367"/>
            <a:ext cx="1144010" cy="338554"/>
            <a:chOff x="4736655" y="3713284"/>
            <a:chExt cx="1144010" cy="338554"/>
          </a:xfrm>
        </p:grpSpPr>
        <p:sp>
          <p:nvSpPr>
            <p:cNvPr id="32" name="TextBox 31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2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C00000"/>
                </a:solidFill>
              </a:endParaRPr>
            </a:p>
          </p:txBody>
        </p:sp>
      </p:grpSp>
      <p:cxnSp>
        <p:nvCxnSpPr>
          <p:cNvPr id="34" name="Straight Arrow Connector 33"/>
          <p:cNvCxnSpPr/>
          <p:nvPr/>
        </p:nvCxnSpPr>
        <p:spPr>
          <a:xfrm flipV="1">
            <a:off x="3925824" y="1133856"/>
            <a:ext cx="588967" cy="4045844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425053" y="1489883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2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 flipH="1">
            <a:off x="4828033" y="1244867"/>
            <a:ext cx="1" cy="675245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437692" y="1779607"/>
            <a:ext cx="0" cy="304800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1279550" y="2084407"/>
            <a:ext cx="408432" cy="433864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611477" y="1932007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4</a:t>
            </a:r>
          </a:p>
        </p:txBody>
      </p:sp>
      <p:sp>
        <p:nvSpPr>
          <p:cNvPr id="37" name="Rectangle 3"/>
          <p:cNvSpPr txBox="1">
            <a:spLocks noChangeArrowheads="1"/>
          </p:cNvSpPr>
          <p:nvPr/>
        </p:nvSpPr>
        <p:spPr bwMode="auto">
          <a:xfrm>
            <a:off x="4514790" y="2781543"/>
            <a:ext cx="2776025" cy="1686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</a:t>
            </a:r>
            <a:b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 flipH="1">
            <a:off x="6156960" y="2301339"/>
            <a:ext cx="1690803" cy="480204"/>
          </a:xfrm>
          <a:prstGeom prst="straightConnector1">
            <a:avLst/>
          </a:prstGeom>
          <a:ln w="44450"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3" name="Group 42"/>
          <p:cNvGrpSpPr/>
          <p:nvPr/>
        </p:nvGrpSpPr>
        <p:grpSpPr>
          <a:xfrm>
            <a:off x="6247745" y="3455613"/>
            <a:ext cx="1144010" cy="338554"/>
            <a:chOff x="4736655" y="3713284"/>
            <a:chExt cx="1144010" cy="338554"/>
          </a:xfrm>
        </p:grpSpPr>
        <p:sp>
          <p:nvSpPr>
            <p:cNvPr id="44" name="TextBox 4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chemeClr val="accent6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chemeClr val="accent6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1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cxnSp>
        <p:nvCxnSpPr>
          <p:cNvPr id="46" name="Straight Arrow Connector 45"/>
          <p:cNvCxnSpPr/>
          <p:nvPr/>
        </p:nvCxnSpPr>
        <p:spPr>
          <a:xfrm flipH="1">
            <a:off x="4870368" y="3105918"/>
            <a:ext cx="1" cy="667507"/>
          </a:xfrm>
          <a:prstGeom prst="straightConnector1">
            <a:avLst/>
          </a:prstGeom>
          <a:ln w="44450"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>
            <a:off x="6156960" y="4411539"/>
            <a:ext cx="361877" cy="480204"/>
          </a:xfrm>
          <a:prstGeom prst="straightConnector1">
            <a:avLst/>
          </a:prstGeom>
          <a:ln w="44450">
            <a:solidFill>
              <a:srgbClr val="FFCC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320897" y="4486941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FF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FF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</a:p>
        </p:txBody>
      </p:sp>
      <p:sp>
        <p:nvSpPr>
          <p:cNvPr id="49" name="Rectangle 3"/>
          <p:cNvSpPr txBox="1">
            <a:spLocks noChangeArrowheads="1"/>
          </p:cNvSpPr>
          <p:nvPr/>
        </p:nvSpPr>
        <p:spPr bwMode="auto">
          <a:xfrm>
            <a:off x="4514789" y="4891743"/>
            <a:ext cx="2776025" cy="1686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</a:t>
            </a:r>
            <a:b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50" name="Group 49"/>
          <p:cNvGrpSpPr/>
          <p:nvPr/>
        </p:nvGrpSpPr>
        <p:grpSpPr>
          <a:xfrm>
            <a:off x="6293761" y="5565813"/>
            <a:ext cx="1144010" cy="338554"/>
            <a:chOff x="4736655" y="3713284"/>
            <a:chExt cx="1144010" cy="338554"/>
          </a:xfrm>
        </p:grpSpPr>
        <p:sp>
          <p:nvSpPr>
            <p:cNvPr id="51" name="TextBox 50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FFCC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FFCC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0</a:t>
              </a: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FFCC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CC00"/>
                </a:solidFill>
              </a:endParaRPr>
            </a:p>
          </p:txBody>
        </p:sp>
      </p:grpSp>
      <p:cxnSp>
        <p:nvCxnSpPr>
          <p:cNvPr id="53" name="Straight Arrow Connector 52"/>
          <p:cNvCxnSpPr/>
          <p:nvPr/>
        </p:nvCxnSpPr>
        <p:spPr>
          <a:xfrm flipH="1">
            <a:off x="4870368" y="5204150"/>
            <a:ext cx="3" cy="333753"/>
          </a:xfrm>
          <a:prstGeom prst="straightConnector1">
            <a:avLst/>
          </a:prstGeom>
          <a:ln w="44450">
            <a:solidFill>
              <a:srgbClr val="FFCC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279888" y="5904367"/>
            <a:ext cx="3511066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0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6" name="Arc 55"/>
          <p:cNvSpPr/>
          <p:nvPr/>
        </p:nvSpPr>
        <p:spPr>
          <a:xfrm>
            <a:off x="4220307" y="4217418"/>
            <a:ext cx="2466394" cy="1435671"/>
          </a:xfrm>
          <a:prstGeom prst="arc">
            <a:avLst>
              <a:gd name="adj1" fmla="val 6818964"/>
              <a:gd name="adj2" fmla="val 16073742"/>
            </a:avLst>
          </a:prstGeom>
          <a:ln w="44450">
            <a:solidFill>
              <a:srgbClr val="FFCC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4409912" y="4388916"/>
            <a:ext cx="12379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FF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0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730012" y="2347519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</a:t>
            </a:r>
          </a:p>
        </p:txBody>
      </p:sp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1600686"/>
              </p:ext>
            </p:extLst>
          </p:nvPr>
        </p:nvGraphicFramePr>
        <p:xfrm>
          <a:off x="7658911" y="3201448"/>
          <a:ext cx="1304544" cy="3095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4544"/>
              </a:tblGrid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STACK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1" name="Rectangle 60"/>
          <p:cNvSpPr/>
          <p:nvPr/>
        </p:nvSpPr>
        <p:spPr>
          <a:xfrm>
            <a:off x="7717536" y="403317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(2)</a:t>
            </a:r>
            <a:endParaRPr lang="en-US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7717536" y="3617314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(1)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7717536" y="320144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FF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FF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(0)</a:t>
            </a:r>
            <a:endParaRPr lang="en-US" b="1" dirty="0">
              <a:solidFill>
                <a:srgbClr val="FFCC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7717536" y="4449044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(3)</a:t>
            </a:r>
            <a:endParaRPr lang="en-US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7717536" y="486490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  <a:endParaRPr lang="en-US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7717536" y="5280776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7778496" y="3201449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CC00"/>
                </a:solidFill>
              </a:rPr>
              <a:t>POP!</a:t>
            </a:r>
            <a:endParaRPr lang="en-US" b="1" dirty="0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6537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6" grpId="0" animBg="1"/>
      <p:bldP spid="57" grpId="0"/>
      <p:bldP spid="7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0078" y="2516796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70078" y="969461"/>
            <a:ext cx="1109472" cy="357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0078" y="1475429"/>
            <a:ext cx="1737360" cy="607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311898" y="2838837"/>
            <a:ext cx="1144010" cy="338554"/>
            <a:chOff x="4736655" y="3713284"/>
            <a:chExt cx="1144010" cy="338554"/>
          </a:xfrm>
        </p:grpSpPr>
        <p:sp>
          <p:nvSpPr>
            <p:cNvPr id="14" name="TextBox 1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4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>
            <a:off x="1063142" y="1144066"/>
            <a:ext cx="216408" cy="331363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40714" y="2838837"/>
            <a:ext cx="0" cy="666988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3"/>
          <p:cNvSpPr txBox="1">
            <a:spLocks noChangeArrowheads="1"/>
          </p:cNvSpPr>
          <p:nvPr/>
        </p:nvSpPr>
        <p:spPr bwMode="auto">
          <a:xfrm>
            <a:off x="170078" y="4155570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2311898" y="4565775"/>
            <a:ext cx="1144010" cy="338554"/>
            <a:chOff x="4736655" y="3713284"/>
            <a:chExt cx="1144010" cy="338554"/>
          </a:xfrm>
        </p:grpSpPr>
        <p:sp>
          <p:nvSpPr>
            <p:cNvPr id="24" name="TextBox 2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3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8000"/>
                </a:solidFill>
              </a:endParaRPr>
            </a:p>
          </p:txBody>
        </p:sp>
      </p:grpSp>
      <p:cxnSp>
        <p:nvCxnSpPr>
          <p:cNvPr id="26" name="Straight Arrow Connector 25"/>
          <p:cNvCxnSpPr/>
          <p:nvPr/>
        </p:nvCxnSpPr>
        <p:spPr>
          <a:xfrm flipH="1">
            <a:off x="2227478" y="3863390"/>
            <a:ext cx="1299535" cy="450678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701215" y="4048141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3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540714" y="4466468"/>
            <a:ext cx="0" cy="713232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ectangle 3"/>
          <p:cNvSpPr txBox="1">
            <a:spLocks noChangeArrowheads="1"/>
          </p:cNvSpPr>
          <p:nvPr/>
        </p:nvSpPr>
        <p:spPr bwMode="auto">
          <a:xfrm>
            <a:off x="4514791" y="910401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6930815" y="1275367"/>
            <a:ext cx="1144010" cy="338554"/>
            <a:chOff x="4736655" y="3713284"/>
            <a:chExt cx="1144010" cy="338554"/>
          </a:xfrm>
        </p:grpSpPr>
        <p:sp>
          <p:nvSpPr>
            <p:cNvPr id="32" name="TextBox 31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2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C00000"/>
                </a:solidFill>
              </a:endParaRPr>
            </a:p>
          </p:txBody>
        </p:sp>
      </p:grpSp>
      <p:cxnSp>
        <p:nvCxnSpPr>
          <p:cNvPr id="34" name="Straight Arrow Connector 33"/>
          <p:cNvCxnSpPr/>
          <p:nvPr/>
        </p:nvCxnSpPr>
        <p:spPr>
          <a:xfrm flipV="1">
            <a:off x="3925824" y="1133856"/>
            <a:ext cx="588967" cy="4045844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425053" y="1489883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2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 flipH="1">
            <a:off x="4828033" y="1244867"/>
            <a:ext cx="1" cy="675245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437692" y="1779607"/>
            <a:ext cx="0" cy="304800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1279550" y="2084407"/>
            <a:ext cx="408432" cy="433864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611477" y="1932007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4</a:t>
            </a:r>
          </a:p>
        </p:txBody>
      </p:sp>
      <p:sp>
        <p:nvSpPr>
          <p:cNvPr id="37" name="Rectangle 3"/>
          <p:cNvSpPr txBox="1">
            <a:spLocks noChangeArrowheads="1"/>
          </p:cNvSpPr>
          <p:nvPr/>
        </p:nvSpPr>
        <p:spPr bwMode="auto">
          <a:xfrm>
            <a:off x="4514790" y="2781543"/>
            <a:ext cx="2776025" cy="1686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</a:t>
            </a:r>
            <a:b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 flipH="1">
            <a:off x="6156960" y="2301339"/>
            <a:ext cx="1690803" cy="480204"/>
          </a:xfrm>
          <a:prstGeom prst="straightConnector1">
            <a:avLst/>
          </a:prstGeom>
          <a:ln w="44450"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3" name="Group 42"/>
          <p:cNvGrpSpPr/>
          <p:nvPr/>
        </p:nvGrpSpPr>
        <p:grpSpPr>
          <a:xfrm>
            <a:off x="6247745" y="3455613"/>
            <a:ext cx="1144010" cy="338554"/>
            <a:chOff x="4736655" y="3713284"/>
            <a:chExt cx="1144010" cy="338554"/>
          </a:xfrm>
        </p:grpSpPr>
        <p:sp>
          <p:nvSpPr>
            <p:cNvPr id="44" name="TextBox 4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chemeClr val="accent6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chemeClr val="accent6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1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cxnSp>
        <p:nvCxnSpPr>
          <p:cNvPr id="46" name="Straight Arrow Connector 45"/>
          <p:cNvCxnSpPr/>
          <p:nvPr/>
        </p:nvCxnSpPr>
        <p:spPr>
          <a:xfrm flipH="1">
            <a:off x="4870368" y="3105918"/>
            <a:ext cx="1" cy="667507"/>
          </a:xfrm>
          <a:prstGeom prst="straightConnector1">
            <a:avLst/>
          </a:prstGeom>
          <a:ln w="44450"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279888" y="5904367"/>
            <a:ext cx="3511066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1 + 0 (= 1)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7" name="Arc 56"/>
          <p:cNvSpPr/>
          <p:nvPr/>
        </p:nvSpPr>
        <p:spPr>
          <a:xfrm flipH="1">
            <a:off x="6125656" y="2167601"/>
            <a:ext cx="1495046" cy="2146467"/>
          </a:xfrm>
          <a:prstGeom prst="arc">
            <a:avLst>
              <a:gd name="adj1" fmla="val 5731553"/>
              <a:gd name="adj2" fmla="val 15363412"/>
            </a:avLst>
          </a:prstGeom>
          <a:ln w="44450"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7471003" y="2577529"/>
            <a:ext cx="12379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1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730012" y="2347519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</a:t>
            </a:r>
          </a:p>
        </p:txBody>
      </p:sp>
      <p:graphicFrame>
        <p:nvGraphicFramePr>
          <p:cNvPr id="62" name="Table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1600686"/>
              </p:ext>
            </p:extLst>
          </p:nvPr>
        </p:nvGraphicFramePr>
        <p:xfrm>
          <a:off x="7658911" y="3201448"/>
          <a:ext cx="1304544" cy="3095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4544"/>
              </a:tblGrid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STACK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Rectangle 62"/>
          <p:cNvSpPr/>
          <p:nvPr/>
        </p:nvSpPr>
        <p:spPr>
          <a:xfrm>
            <a:off x="7717536" y="403317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(2)</a:t>
            </a:r>
            <a:endParaRPr lang="en-US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7717536" y="3617314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(1)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7717536" y="4449044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(3)</a:t>
            </a:r>
            <a:endParaRPr lang="en-US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7717536" y="486490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  <a:endParaRPr lang="en-US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7717536" y="5280776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7778496" y="3617314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POP!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7778496" y="3201449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CC00"/>
                </a:solidFill>
              </a:rPr>
              <a:t>POP!</a:t>
            </a:r>
            <a:endParaRPr lang="en-US" b="1" dirty="0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7421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7" grpId="0" animBg="1"/>
      <p:bldP spid="59" grpId="0"/>
      <p:bldP spid="6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0078" y="2516796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70078" y="969461"/>
            <a:ext cx="1109472" cy="357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0078" y="1475429"/>
            <a:ext cx="1737360" cy="607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311898" y="2838837"/>
            <a:ext cx="1144010" cy="338554"/>
            <a:chOff x="4736655" y="3713284"/>
            <a:chExt cx="1144010" cy="338554"/>
          </a:xfrm>
        </p:grpSpPr>
        <p:sp>
          <p:nvSpPr>
            <p:cNvPr id="14" name="TextBox 1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4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>
            <a:off x="1063142" y="1144066"/>
            <a:ext cx="216408" cy="331363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40714" y="2838837"/>
            <a:ext cx="0" cy="666988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3"/>
          <p:cNvSpPr txBox="1">
            <a:spLocks noChangeArrowheads="1"/>
          </p:cNvSpPr>
          <p:nvPr/>
        </p:nvSpPr>
        <p:spPr bwMode="auto">
          <a:xfrm>
            <a:off x="170078" y="4155570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2311898" y="4565775"/>
            <a:ext cx="1144010" cy="338554"/>
            <a:chOff x="4736655" y="3713284"/>
            <a:chExt cx="1144010" cy="338554"/>
          </a:xfrm>
        </p:grpSpPr>
        <p:sp>
          <p:nvSpPr>
            <p:cNvPr id="24" name="TextBox 2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3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8000"/>
                </a:solidFill>
              </a:endParaRPr>
            </a:p>
          </p:txBody>
        </p:sp>
      </p:grpSp>
      <p:cxnSp>
        <p:nvCxnSpPr>
          <p:cNvPr id="26" name="Straight Arrow Connector 25"/>
          <p:cNvCxnSpPr/>
          <p:nvPr/>
        </p:nvCxnSpPr>
        <p:spPr>
          <a:xfrm flipH="1">
            <a:off x="2227478" y="3863390"/>
            <a:ext cx="1299535" cy="450678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701215" y="4048141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3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540714" y="4466468"/>
            <a:ext cx="0" cy="713232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ectangle 3"/>
          <p:cNvSpPr txBox="1">
            <a:spLocks noChangeArrowheads="1"/>
          </p:cNvSpPr>
          <p:nvPr/>
        </p:nvSpPr>
        <p:spPr bwMode="auto">
          <a:xfrm>
            <a:off x="4514791" y="910401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6930815" y="1275367"/>
            <a:ext cx="1144010" cy="338554"/>
            <a:chOff x="4736655" y="3713284"/>
            <a:chExt cx="1144010" cy="338554"/>
          </a:xfrm>
        </p:grpSpPr>
        <p:sp>
          <p:nvSpPr>
            <p:cNvPr id="32" name="TextBox 31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2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C00000"/>
                </a:solidFill>
              </a:endParaRPr>
            </a:p>
          </p:txBody>
        </p:sp>
      </p:grpSp>
      <p:cxnSp>
        <p:nvCxnSpPr>
          <p:cNvPr id="34" name="Straight Arrow Connector 33"/>
          <p:cNvCxnSpPr/>
          <p:nvPr/>
        </p:nvCxnSpPr>
        <p:spPr>
          <a:xfrm flipV="1">
            <a:off x="3925824" y="1133856"/>
            <a:ext cx="588967" cy="4045844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425053" y="1489883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2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 flipH="1">
            <a:off x="4828033" y="1244867"/>
            <a:ext cx="1" cy="675245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437692" y="1779607"/>
            <a:ext cx="0" cy="304800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1279550" y="2084407"/>
            <a:ext cx="408432" cy="433864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611477" y="1932007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4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79888" y="5904367"/>
            <a:ext cx="3511066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2 + 1 (= 3)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9" name="Arc 48"/>
          <p:cNvSpPr/>
          <p:nvPr/>
        </p:nvSpPr>
        <p:spPr>
          <a:xfrm>
            <a:off x="1611477" y="1863261"/>
            <a:ext cx="5319338" cy="3552641"/>
          </a:xfrm>
          <a:prstGeom prst="arc">
            <a:avLst>
              <a:gd name="adj1" fmla="val 19353711"/>
              <a:gd name="adj2" fmla="val 5626665"/>
            </a:avLst>
          </a:prstGeom>
          <a:ln w="444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5730908" y="3750175"/>
            <a:ext cx="12379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3</a:t>
            </a:r>
          </a:p>
        </p:txBody>
      </p:sp>
      <p:graphicFrame>
        <p:nvGraphicFramePr>
          <p:cNvPr id="51" name="Table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1600686"/>
              </p:ext>
            </p:extLst>
          </p:nvPr>
        </p:nvGraphicFramePr>
        <p:xfrm>
          <a:off x="7658911" y="3201448"/>
          <a:ext cx="1304544" cy="3095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4544"/>
              </a:tblGrid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STACK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2" name="Rectangle 51"/>
          <p:cNvSpPr/>
          <p:nvPr/>
        </p:nvSpPr>
        <p:spPr>
          <a:xfrm>
            <a:off x="7717536" y="403317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(2)</a:t>
            </a:r>
            <a:endParaRPr lang="en-US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7717536" y="4449044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(3)</a:t>
            </a:r>
            <a:endParaRPr lang="en-US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7717536" y="486490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  <a:endParaRPr lang="en-US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7717536" y="5280776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7778496" y="3617314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POP!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7778496" y="3201449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CC00"/>
                </a:solidFill>
              </a:rPr>
              <a:t>POP!</a:t>
            </a:r>
            <a:endParaRPr lang="en-US" b="1" dirty="0">
              <a:solidFill>
                <a:srgbClr val="FFCC00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7773826" y="4033179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POP!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820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3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49" grpId="0" animBg="1"/>
      <p:bldP spid="50" grpId="0"/>
      <p:bldP spid="6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0078" y="2516796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70078" y="969461"/>
            <a:ext cx="1109472" cy="357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0078" y="1475429"/>
            <a:ext cx="1737360" cy="607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311898" y="2838837"/>
            <a:ext cx="1144010" cy="338554"/>
            <a:chOff x="4736655" y="3713284"/>
            <a:chExt cx="1144010" cy="338554"/>
          </a:xfrm>
        </p:grpSpPr>
        <p:sp>
          <p:nvSpPr>
            <p:cNvPr id="14" name="TextBox 1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4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>
            <a:off x="1063142" y="1144066"/>
            <a:ext cx="216408" cy="331363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40714" y="2838837"/>
            <a:ext cx="0" cy="666988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3"/>
          <p:cNvSpPr txBox="1">
            <a:spLocks noChangeArrowheads="1"/>
          </p:cNvSpPr>
          <p:nvPr/>
        </p:nvSpPr>
        <p:spPr bwMode="auto">
          <a:xfrm>
            <a:off x="170078" y="4155570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2311898" y="4565775"/>
            <a:ext cx="1144010" cy="338554"/>
            <a:chOff x="4736655" y="3713284"/>
            <a:chExt cx="1144010" cy="338554"/>
          </a:xfrm>
        </p:grpSpPr>
        <p:sp>
          <p:nvSpPr>
            <p:cNvPr id="24" name="TextBox 2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3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8000"/>
                </a:solidFill>
              </a:endParaRPr>
            </a:p>
          </p:txBody>
        </p:sp>
      </p:grpSp>
      <p:cxnSp>
        <p:nvCxnSpPr>
          <p:cNvPr id="26" name="Straight Arrow Connector 25"/>
          <p:cNvCxnSpPr/>
          <p:nvPr/>
        </p:nvCxnSpPr>
        <p:spPr>
          <a:xfrm flipH="1">
            <a:off x="2227478" y="3863390"/>
            <a:ext cx="1299535" cy="450678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701215" y="4048141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3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540714" y="4466468"/>
            <a:ext cx="0" cy="713232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437692" y="1779607"/>
            <a:ext cx="0" cy="304800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1279550" y="2084407"/>
            <a:ext cx="408432" cy="433864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611477" y="1932007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4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79888" y="5904367"/>
            <a:ext cx="3511066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3 + 3 (= 6)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1" name="Arc 40"/>
          <p:cNvSpPr/>
          <p:nvPr/>
        </p:nvSpPr>
        <p:spPr>
          <a:xfrm flipH="1">
            <a:off x="3180077" y="3681984"/>
            <a:ext cx="1618525" cy="1772858"/>
          </a:xfrm>
          <a:prstGeom prst="arc">
            <a:avLst>
              <a:gd name="adj1" fmla="val 6232040"/>
              <a:gd name="adj2" fmla="val 15363412"/>
            </a:avLst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4798602" y="4333491"/>
            <a:ext cx="12379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6</a:t>
            </a:r>
          </a:p>
        </p:txBody>
      </p:sp>
      <p:graphicFrame>
        <p:nvGraphicFramePr>
          <p:cNvPr id="46" name="Table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1600686"/>
              </p:ext>
            </p:extLst>
          </p:nvPr>
        </p:nvGraphicFramePr>
        <p:xfrm>
          <a:off x="7658911" y="3201448"/>
          <a:ext cx="1304544" cy="3095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4544"/>
              </a:tblGrid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STACK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3" name="Rectangle 52"/>
          <p:cNvSpPr/>
          <p:nvPr/>
        </p:nvSpPr>
        <p:spPr>
          <a:xfrm>
            <a:off x="7717536" y="4449044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(3)</a:t>
            </a:r>
            <a:endParaRPr lang="en-US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7717536" y="486490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  <a:endParaRPr lang="en-US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7717536" y="5280776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7773826" y="4033179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POP!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7778496" y="3617314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POP!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7778496" y="3201449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CC00"/>
                </a:solidFill>
              </a:rPr>
              <a:t>POP!</a:t>
            </a:r>
            <a:endParaRPr lang="en-US" b="1" dirty="0">
              <a:solidFill>
                <a:srgbClr val="FFCC00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7773826" y="4449044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8000"/>
                </a:solidFill>
              </a:rPr>
              <a:t>POP!</a:t>
            </a:r>
            <a:endParaRPr lang="en-US" b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123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41" grpId="0" animBg="1"/>
      <p:bldP spid="42" grpId="0"/>
      <p:bldP spid="6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0078" y="2516796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70078" y="969461"/>
            <a:ext cx="1109472" cy="357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0078" y="1475429"/>
            <a:ext cx="1737360" cy="607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311898" y="2838837"/>
            <a:ext cx="1144010" cy="338554"/>
            <a:chOff x="4736655" y="3713284"/>
            <a:chExt cx="1144010" cy="338554"/>
          </a:xfrm>
        </p:grpSpPr>
        <p:sp>
          <p:nvSpPr>
            <p:cNvPr id="14" name="TextBox 1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4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>
            <a:off x="1063142" y="1144066"/>
            <a:ext cx="216408" cy="331363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40714" y="2838837"/>
            <a:ext cx="0" cy="666988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437692" y="1779607"/>
            <a:ext cx="0" cy="304800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1279550" y="2084407"/>
            <a:ext cx="408432" cy="433864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611477" y="1932007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4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79888" y="5904367"/>
            <a:ext cx="3511066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4 + 6 (=10)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0" name="Arc 29"/>
          <p:cNvSpPr/>
          <p:nvPr/>
        </p:nvSpPr>
        <p:spPr>
          <a:xfrm flipH="1">
            <a:off x="-754840" y="1841221"/>
            <a:ext cx="4826967" cy="2970524"/>
          </a:xfrm>
          <a:prstGeom prst="arc">
            <a:avLst>
              <a:gd name="adj1" fmla="val 10425674"/>
              <a:gd name="adj2" fmla="val 16602920"/>
            </a:avLst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3389709" y="2082932"/>
            <a:ext cx="13648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10</a:t>
            </a:r>
          </a:p>
        </p:txBody>
      </p:sp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1600686"/>
              </p:ext>
            </p:extLst>
          </p:nvPr>
        </p:nvGraphicFramePr>
        <p:xfrm>
          <a:off x="7658911" y="3201448"/>
          <a:ext cx="1304544" cy="3095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4544"/>
              </a:tblGrid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STACK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5" name="Rectangle 44"/>
          <p:cNvSpPr/>
          <p:nvPr/>
        </p:nvSpPr>
        <p:spPr>
          <a:xfrm>
            <a:off x="7717536" y="486490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  <a:endParaRPr lang="en-US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7717536" y="5280776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7773826" y="4033179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POP!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778496" y="3617314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POP!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7778496" y="3201449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CC00"/>
                </a:solidFill>
              </a:rPr>
              <a:t>POP!</a:t>
            </a:r>
            <a:endParaRPr lang="en-US" b="1" dirty="0">
              <a:solidFill>
                <a:srgbClr val="FFCC00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7773826" y="4449044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8000"/>
                </a:solidFill>
              </a:rPr>
              <a:t>POP!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7778496" y="4864909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POP!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200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30" grpId="0" animBg="1"/>
      <p:bldP spid="31" grpId="0"/>
      <p:bldP spid="5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9968005"/>
              </p:ext>
            </p:extLst>
          </p:nvPr>
        </p:nvGraphicFramePr>
        <p:xfrm>
          <a:off x="7656576" y="3201448"/>
          <a:ext cx="1304544" cy="3095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4544"/>
              </a:tblGrid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STACK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3" name="Rectangle 32"/>
          <p:cNvSpPr/>
          <p:nvPr/>
        </p:nvSpPr>
        <p:spPr>
          <a:xfrm>
            <a:off x="7717536" y="5280776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70078" y="969461"/>
            <a:ext cx="1109472" cy="357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0078" y="1475429"/>
            <a:ext cx="1737360" cy="607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063142" y="1144066"/>
            <a:ext cx="216408" cy="331363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437692" y="1779607"/>
            <a:ext cx="0" cy="304800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7773826" y="4033179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POP!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7778496" y="3617314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POP!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7778496" y="3201449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CC00"/>
                </a:solidFill>
              </a:rPr>
              <a:t>POP!</a:t>
            </a:r>
            <a:endParaRPr lang="en-US" b="1" dirty="0">
              <a:solidFill>
                <a:srgbClr val="FFCC00"/>
              </a:solidFill>
            </a:endParaRPr>
          </a:p>
        </p:txBody>
      </p:sp>
      <p:sp>
        <p:nvSpPr>
          <p:cNvPr id="23" name="Arc 22"/>
          <p:cNvSpPr/>
          <p:nvPr/>
        </p:nvSpPr>
        <p:spPr>
          <a:xfrm flipH="1">
            <a:off x="470285" y="1045578"/>
            <a:ext cx="1618525" cy="1037354"/>
          </a:xfrm>
          <a:prstGeom prst="arc">
            <a:avLst>
              <a:gd name="adj1" fmla="val 7436056"/>
              <a:gd name="adj2" fmla="val 15363412"/>
            </a:avLst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2088811" y="1209298"/>
            <a:ext cx="17309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None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79888" y="5904367"/>
            <a:ext cx="3511066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None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773826" y="4449044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8000"/>
                </a:solidFill>
              </a:rPr>
              <a:t>POP!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778496" y="4864909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POP!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7773826" y="5280776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7030A0"/>
                </a:solidFill>
              </a:rPr>
              <a:t>POP!</a:t>
            </a:r>
            <a:endParaRPr lang="en-US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9804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/>
      <p:bldP spid="25" grpId="0" animBg="1"/>
      <p:bldP spid="3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9273474"/>
              </p:ext>
            </p:extLst>
          </p:nvPr>
        </p:nvGraphicFramePr>
        <p:xfrm>
          <a:off x="7656576" y="3201448"/>
          <a:ext cx="1304544" cy="3095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4544"/>
              </a:tblGrid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STACK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5" name="Rectangle 54"/>
          <p:cNvSpPr/>
          <p:nvPr/>
        </p:nvSpPr>
        <p:spPr>
          <a:xfrm>
            <a:off x="7773826" y="4033179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POP!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7778496" y="3617314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POP!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7778496" y="3201449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CC00"/>
                </a:solidFill>
              </a:rPr>
              <a:t>POP!</a:t>
            </a:r>
            <a:endParaRPr lang="en-US" b="1" dirty="0">
              <a:solidFill>
                <a:srgbClr val="FFCC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79888" y="5904367"/>
            <a:ext cx="3511066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control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773826" y="4449044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8000"/>
                </a:solidFill>
              </a:rPr>
              <a:t>POP!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778496" y="4864909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POP!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7773826" y="5280776"/>
            <a:ext cx="987552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7030A0"/>
                </a:solidFill>
              </a:rPr>
              <a:t>POP!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400669" y="3987379"/>
            <a:ext cx="3117604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The stack is empty!</a:t>
            </a:r>
            <a:endParaRPr lang="en-US" sz="2400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36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Returning and Recursion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17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Any Questions from Last Time?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41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Returning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your goal is to return a final value</a:t>
            </a:r>
          </a:p>
          <a:p>
            <a:pPr lvl="1"/>
            <a:r>
              <a:rPr lang="en-US" dirty="0" smtClean="0"/>
              <a:t>Every recursive call must return a value</a:t>
            </a:r>
          </a:p>
          <a:p>
            <a:pPr lvl="1"/>
            <a:r>
              <a:rPr lang="en-US" dirty="0" smtClean="0"/>
              <a:t>You must be able to pass it “back up” to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pPr lvl="1"/>
            <a:r>
              <a:rPr lang="en-US" dirty="0" smtClean="0"/>
              <a:t>In most cases, the base case should return as well</a:t>
            </a:r>
          </a:p>
          <a:p>
            <a:pPr lvl="3"/>
            <a:endParaRPr lang="en-US" dirty="0"/>
          </a:p>
          <a:p>
            <a:r>
              <a:rPr lang="en-US" dirty="0" smtClean="0"/>
              <a:t>Must pay attention to what happens at the “end” of a function.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509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0078" y="2516796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70078" y="969461"/>
            <a:ext cx="1109472" cy="357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0078" y="1475429"/>
            <a:ext cx="1737360" cy="607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084836" y="3032171"/>
            <a:ext cx="1144010" cy="338554"/>
            <a:chOff x="4736655" y="3713284"/>
            <a:chExt cx="1144010" cy="338554"/>
          </a:xfrm>
        </p:grpSpPr>
        <p:sp>
          <p:nvSpPr>
            <p:cNvPr id="14" name="TextBox 1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4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>
            <a:off x="1063142" y="1144066"/>
            <a:ext cx="216408" cy="331363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40714" y="2838837"/>
            <a:ext cx="0" cy="666988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3"/>
          <p:cNvSpPr txBox="1">
            <a:spLocks noChangeArrowheads="1"/>
          </p:cNvSpPr>
          <p:nvPr/>
        </p:nvSpPr>
        <p:spPr bwMode="auto">
          <a:xfrm>
            <a:off x="170078" y="4155570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2084836" y="4722466"/>
            <a:ext cx="1144010" cy="338554"/>
            <a:chOff x="4736655" y="3713284"/>
            <a:chExt cx="1144010" cy="338554"/>
          </a:xfrm>
        </p:grpSpPr>
        <p:sp>
          <p:nvSpPr>
            <p:cNvPr id="24" name="TextBox 2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008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3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008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8000"/>
                </a:solidFill>
              </a:endParaRPr>
            </a:p>
          </p:txBody>
        </p:sp>
      </p:grpSp>
      <p:cxnSp>
        <p:nvCxnSpPr>
          <p:cNvPr id="26" name="Straight Arrow Connector 25"/>
          <p:cNvCxnSpPr/>
          <p:nvPr/>
        </p:nvCxnSpPr>
        <p:spPr>
          <a:xfrm flipH="1">
            <a:off x="2227479" y="3863390"/>
            <a:ext cx="649766" cy="450678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552362" y="3986293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3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540714" y="4466468"/>
            <a:ext cx="0" cy="713232"/>
          </a:xfrm>
          <a:prstGeom prst="straightConnector1">
            <a:avLst/>
          </a:prstGeom>
          <a:ln w="44450">
            <a:solidFill>
              <a:srgbClr val="008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ectangle 3"/>
          <p:cNvSpPr txBox="1">
            <a:spLocks noChangeArrowheads="1"/>
          </p:cNvSpPr>
          <p:nvPr/>
        </p:nvSpPr>
        <p:spPr bwMode="auto">
          <a:xfrm>
            <a:off x="4514791" y="910401"/>
            <a:ext cx="4114800" cy="14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6293760" y="1489883"/>
            <a:ext cx="1144010" cy="338554"/>
            <a:chOff x="4736655" y="3713284"/>
            <a:chExt cx="1144010" cy="338554"/>
          </a:xfrm>
        </p:grpSpPr>
        <p:sp>
          <p:nvSpPr>
            <p:cNvPr id="32" name="TextBox 31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2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C00000"/>
                </a:solidFill>
              </a:endParaRPr>
            </a:p>
          </p:txBody>
        </p:sp>
      </p:grpSp>
      <p:cxnSp>
        <p:nvCxnSpPr>
          <p:cNvPr id="34" name="Straight Arrow Connector 33"/>
          <p:cNvCxnSpPr/>
          <p:nvPr/>
        </p:nvCxnSpPr>
        <p:spPr>
          <a:xfrm flipV="1">
            <a:off x="3228846" y="1244867"/>
            <a:ext cx="1477266" cy="4126159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425053" y="1489883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2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 flipH="1">
            <a:off x="4828033" y="1244867"/>
            <a:ext cx="1" cy="675245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437692" y="1779607"/>
            <a:ext cx="0" cy="304800"/>
          </a:xfrm>
          <a:prstGeom prst="straightConnector1">
            <a:avLst/>
          </a:prstGeom>
          <a:ln w="44450">
            <a:solidFill>
              <a:srgbClr val="7030A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1279550" y="2084407"/>
            <a:ext cx="408432" cy="433864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611477" y="1932007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4</a:t>
            </a:r>
          </a:p>
        </p:txBody>
      </p:sp>
      <p:sp>
        <p:nvSpPr>
          <p:cNvPr id="37" name="Rectangle 3"/>
          <p:cNvSpPr txBox="1">
            <a:spLocks noChangeArrowheads="1"/>
          </p:cNvSpPr>
          <p:nvPr/>
        </p:nvSpPr>
        <p:spPr bwMode="auto">
          <a:xfrm>
            <a:off x="4514790" y="2781543"/>
            <a:ext cx="3332973" cy="1686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cxnSp>
        <p:nvCxnSpPr>
          <p:cNvPr id="41" name="Straight Arrow Connector 40"/>
          <p:cNvCxnSpPr/>
          <p:nvPr/>
        </p:nvCxnSpPr>
        <p:spPr>
          <a:xfrm flipH="1">
            <a:off x="6156961" y="2270561"/>
            <a:ext cx="773854" cy="510982"/>
          </a:xfrm>
          <a:prstGeom prst="straightConnector1">
            <a:avLst/>
          </a:prstGeom>
          <a:ln w="44450"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3" name="Group 42"/>
          <p:cNvGrpSpPr/>
          <p:nvPr/>
        </p:nvGrpSpPr>
        <p:grpSpPr>
          <a:xfrm>
            <a:off x="6247745" y="3455613"/>
            <a:ext cx="1144010" cy="338554"/>
            <a:chOff x="4736655" y="3713284"/>
            <a:chExt cx="1144010" cy="338554"/>
          </a:xfrm>
        </p:grpSpPr>
        <p:sp>
          <p:nvSpPr>
            <p:cNvPr id="44" name="TextBox 43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chemeClr val="accent6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chemeClr val="accent6">
                      <a:lumMod val="75000"/>
                    </a:schemeClr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1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chemeClr val="accent6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cxnSp>
        <p:nvCxnSpPr>
          <p:cNvPr id="46" name="Straight Arrow Connector 45"/>
          <p:cNvCxnSpPr/>
          <p:nvPr/>
        </p:nvCxnSpPr>
        <p:spPr>
          <a:xfrm flipH="1">
            <a:off x="4870368" y="3105918"/>
            <a:ext cx="1" cy="667507"/>
          </a:xfrm>
          <a:prstGeom prst="straightConnector1">
            <a:avLst/>
          </a:prstGeom>
          <a:ln w="44450">
            <a:solidFill>
              <a:schemeClr val="accent6">
                <a:lumMod val="75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>
            <a:off x="6156961" y="4155570"/>
            <a:ext cx="662789" cy="736173"/>
          </a:xfrm>
          <a:prstGeom prst="straightConnector1">
            <a:avLst/>
          </a:prstGeom>
          <a:ln w="44450">
            <a:solidFill>
              <a:srgbClr val="FFCC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320897" y="4486941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rgbClr val="FF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rgbClr val="FF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</a:p>
        </p:txBody>
      </p:sp>
      <p:sp>
        <p:nvSpPr>
          <p:cNvPr id="49" name="Rectangle 3"/>
          <p:cNvSpPr txBox="1">
            <a:spLocks noChangeArrowheads="1"/>
          </p:cNvSpPr>
          <p:nvPr/>
        </p:nvSpPr>
        <p:spPr bwMode="auto">
          <a:xfrm>
            <a:off x="4514789" y="4891743"/>
            <a:ext cx="3141787" cy="1686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if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 return 0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else: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alt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alt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(num-1)</a:t>
            </a:r>
          </a:p>
        </p:txBody>
      </p:sp>
      <p:grpSp>
        <p:nvGrpSpPr>
          <p:cNvPr id="50" name="Group 49"/>
          <p:cNvGrpSpPr/>
          <p:nvPr/>
        </p:nvGrpSpPr>
        <p:grpSpPr>
          <a:xfrm>
            <a:off x="6247745" y="5565813"/>
            <a:ext cx="1144010" cy="338554"/>
            <a:chOff x="4736655" y="3713284"/>
            <a:chExt cx="1144010" cy="338554"/>
          </a:xfrm>
        </p:grpSpPr>
        <p:sp>
          <p:nvSpPr>
            <p:cNvPr id="51" name="TextBox 50"/>
            <p:cNvSpPr txBox="1"/>
            <p:nvPr/>
          </p:nvSpPr>
          <p:spPr>
            <a:xfrm>
              <a:off x="4736655" y="3713284"/>
              <a:ext cx="11440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err="1" smtClean="0">
                  <a:solidFill>
                    <a:srgbClr val="FFCC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</a:t>
              </a:r>
              <a:r>
                <a:rPr lang="en-US" sz="1600" b="1" dirty="0" smtClean="0">
                  <a:solidFill>
                    <a:srgbClr val="FFCC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:  0</a:t>
              </a: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5426543" y="3713284"/>
              <a:ext cx="454121" cy="338554"/>
            </a:xfrm>
            <a:prstGeom prst="rect">
              <a:avLst/>
            </a:prstGeom>
            <a:noFill/>
            <a:ln>
              <a:solidFill>
                <a:srgbClr val="FFCC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CC00"/>
                </a:solidFill>
              </a:endParaRPr>
            </a:p>
          </p:txBody>
        </p:sp>
      </p:grpSp>
      <p:cxnSp>
        <p:nvCxnSpPr>
          <p:cNvPr id="53" name="Straight Arrow Connector 52"/>
          <p:cNvCxnSpPr/>
          <p:nvPr/>
        </p:nvCxnSpPr>
        <p:spPr>
          <a:xfrm flipH="1">
            <a:off x="4870368" y="5204150"/>
            <a:ext cx="3" cy="333753"/>
          </a:xfrm>
          <a:prstGeom prst="straightConnector1">
            <a:avLst/>
          </a:prstGeom>
          <a:ln w="44450">
            <a:solidFill>
              <a:srgbClr val="FFCC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5429099" y="2348994"/>
            <a:ext cx="1089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70078" y="5835537"/>
            <a:ext cx="4405032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Does this work?  What’s wrong?</a:t>
            </a:r>
            <a:endParaRPr lang="en-US" sz="2400" dirty="0">
              <a:cs typeface="Courier New" panose="02070309020205020404" pitchFamily="49" charset="0"/>
            </a:endParaRPr>
          </a:p>
        </p:txBody>
      </p:sp>
      <p:graphicFrame>
        <p:nvGraphicFramePr>
          <p:cNvPr id="55" name="Table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2120733"/>
              </p:ext>
            </p:extLst>
          </p:nvPr>
        </p:nvGraphicFramePr>
        <p:xfrm>
          <a:off x="7658911" y="3201448"/>
          <a:ext cx="1304544" cy="3095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4544"/>
              </a:tblGrid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75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STACK</a:t>
                      </a:r>
                      <a:endParaRPr lang="en-US" b="1" dirty="0"/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6" name="Rectangle 55"/>
          <p:cNvSpPr/>
          <p:nvPr/>
        </p:nvSpPr>
        <p:spPr>
          <a:xfrm>
            <a:off x="7717536" y="403317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(2)</a:t>
            </a:r>
            <a:endParaRPr lang="en-US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7717536" y="3617314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(1)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7717536" y="320144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FF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FF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(0)</a:t>
            </a:r>
            <a:endParaRPr lang="en-US" b="1" dirty="0">
              <a:solidFill>
                <a:srgbClr val="FFCC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7717536" y="4449044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(3)</a:t>
            </a:r>
            <a:endParaRPr lang="en-US" b="1" dirty="0">
              <a:solidFill>
                <a:srgbClr val="008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7717536" y="4864909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summ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(4)</a:t>
            </a:r>
            <a:endParaRPr lang="en-US" b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7717536" y="5280776"/>
            <a:ext cx="1187294" cy="419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891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Hailstone Example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81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Hailstone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4797552" cy="4156799"/>
          </a:xfrm>
        </p:spPr>
        <p:txBody>
          <a:bodyPr/>
          <a:lstStyle/>
          <a:p>
            <a:r>
              <a:rPr lang="en-US" dirty="0" smtClean="0"/>
              <a:t>Simulating the up and down movement of a hailstone in a storm</a:t>
            </a:r>
            <a:endParaRPr lang="en-US" dirty="0" smtClean="0"/>
          </a:p>
          <a:p>
            <a:pPr lvl="3"/>
            <a:endParaRPr lang="en-US" dirty="0" smtClean="0"/>
          </a:p>
          <a:p>
            <a:r>
              <a:rPr lang="en-US" dirty="0" smtClean="0"/>
              <a:t>The problem </a:t>
            </a:r>
            <a:r>
              <a:rPr lang="en-US" dirty="0"/>
              <a:t>is actually </a:t>
            </a:r>
            <a:r>
              <a:rPr lang="en-US" dirty="0" smtClean="0"/>
              <a:t>known </a:t>
            </a:r>
            <a:r>
              <a:rPr lang="en-US" dirty="0"/>
              <a:t>as the “</a:t>
            </a:r>
            <a:r>
              <a:rPr lang="en-US" dirty="0" err="1"/>
              <a:t>Collatz</a:t>
            </a:r>
            <a:r>
              <a:rPr lang="en-US" dirty="0"/>
              <a:t> </a:t>
            </a:r>
            <a:r>
              <a:rPr lang="en-US" dirty="0" smtClean="0"/>
              <a:t>Conjecture”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33</a:t>
            </a:fld>
            <a:endParaRPr lang="en-US" altLang="en-US"/>
          </a:p>
        </p:txBody>
      </p:sp>
      <p:grpSp>
        <p:nvGrpSpPr>
          <p:cNvPr id="7" name="Group 6"/>
          <p:cNvGrpSpPr/>
          <p:nvPr/>
        </p:nvGrpSpPr>
        <p:grpSpPr>
          <a:xfrm>
            <a:off x="5693664" y="1857850"/>
            <a:ext cx="2962275" cy="4624079"/>
            <a:chOff x="5693664" y="1857850"/>
            <a:chExt cx="2962275" cy="4624079"/>
          </a:xfrm>
        </p:grpSpPr>
        <p:pic>
          <p:nvPicPr>
            <p:cNvPr id="5" name="Picture 2" descr="Collatz Conjecture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93664" y="2176628"/>
              <a:ext cx="2962275" cy="43053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5693664" y="1857850"/>
              <a:ext cx="29622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i="1" dirty="0" smtClean="0"/>
                <a:t>comic courtesy of xkcd.com</a:t>
              </a:r>
              <a:endParaRPr lang="en-US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603846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of the </a:t>
            </a:r>
            <a:r>
              <a:rPr lang="en-US" dirty="0" err="1" smtClean="0"/>
              <a:t>Collatz</a:t>
            </a:r>
            <a:r>
              <a:rPr lang="en-US" dirty="0" smtClean="0"/>
              <a:t> Conjecture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516112" cy="4156799"/>
          </a:xfrm>
        </p:spPr>
        <p:txBody>
          <a:bodyPr/>
          <a:lstStyle/>
          <a:p>
            <a:r>
              <a:rPr lang="en-US" dirty="0" smtClean="0"/>
              <a:t>Three rules to govern how it behaves</a:t>
            </a:r>
            <a:endParaRPr lang="en-US" dirty="0"/>
          </a:p>
          <a:p>
            <a:pPr lvl="1"/>
            <a:r>
              <a:rPr lang="en-US" sz="2400" dirty="0" smtClean="0"/>
              <a:t>If the current height is 1, quit the program</a:t>
            </a:r>
          </a:p>
          <a:p>
            <a:pPr lvl="1"/>
            <a:r>
              <a:rPr lang="en-US" sz="2400" dirty="0" smtClean="0"/>
              <a:t>If </a:t>
            </a:r>
            <a:r>
              <a:rPr lang="en-US" sz="2400" dirty="0"/>
              <a:t>the current height is even, cut it in half (divide by 2)</a:t>
            </a:r>
          </a:p>
          <a:p>
            <a:pPr lvl="1"/>
            <a:r>
              <a:rPr lang="en-US" sz="2400" dirty="0"/>
              <a:t>If the current height is odd, multiply it by 3, then add </a:t>
            </a:r>
            <a:r>
              <a:rPr lang="en-US" sz="2400" dirty="0" smtClean="0"/>
              <a:t>1</a:t>
            </a:r>
            <a:endParaRPr lang="en-US" sz="2400" dirty="0"/>
          </a:p>
          <a:p>
            <a:pPr lvl="3"/>
            <a:endParaRPr lang="en-US" dirty="0" smtClean="0"/>
          </a:p>
          <a:p>
            <a:r>
              <a:rPr lang="en-US" dirty="0" smtClean="0"/>
              <a:t>This process has also been called </a:t>
            </a:r>
            <a:r>
              <a:rPr lang="en-US" b="1" dirty="0" smtClean="0"/>
              <a:t>HOTPO</a:t>
            </a:r>
          </a:p>
          <a:p>
            <a:pPr lvl="1"/>
            <a:r>
              <a:rPr lang="en-US" dirty="0" smtClean="0"/>
              <a:t>Half Or Triple Plus One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3018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possible to implement this process </a:t>
            </a:r>
            <a:br>
              <a:rPr lang="en-US" dirty="0" smtClean="0"/>
            </a:br>
            <a:r>
              <a:rPr lang="en-US" dirty="0" smtClean="0"/>
              <a:t>using </a:t>
            </a:r>
            <a:r>
              <a:rPr lang="en-US" dirty="0" smtClean="0"/>
              <a:t>a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dirty="0" smtClean="0"/>
              <a:t> loop</a:t>
            </a:r>
          </a:p>
          <a:p>
            <a:endParaRPr lang="en-US" dirty="0" smtClean="0"/>
          </a:p>
          <a:p>
            <a:r>
              <a:rPr lang="en-US" dirty="0" smtClean="0"/>
              <a:t>Can you think of another way to implement it?</a:t>
            </a:r>
          </a:p>
          <a:p>
            <a:r>
              <a:rPr lang="en-US" dirty="0" smtClean="0"/>
              <a:t>Recursively!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4295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Designing our Recursive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our base case?</a:t>
            </a:r>
          </a:p>
          <a:p>
            <a:pPr lvl="1"/>
            <a:r>
              <a:rPr lang="en-US" dirty="0" smtClean="0"/>
              <a:t>When the </a:t>
            </a:r>
            <a:r>
              <a:rPr lang="en-US" b="1" dirty="0" smtClean="0"/>
              <a:t>Height is 1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What is our recursive case?</a:t>
            </a:r>
          </a:p>
          <a:p>
            <a:pPr lvl="1"/>
            <a:r>
              <a:rPr lang="en-US" dirty="0" smtClean="0"/>
              <a:t>We have two!  What are they?</a:t>
            </a:r>
          </a:p>
          <a:p>
            <a:pPr marL="1195388" lvl="1"/>
            <a:r>
              <a:rPr lang="en-US" b="1" dirty="0" smtClean="0"/>
              <a:t>Height is even</a:t>
            </a:r>
            <a:r>
              <a:rPr lang="en-US" dirty="0" smtClean="0"/>
              <a:t>:	divide by 2</a:t>
            </a:r>
          </a:p>
          <a:p>
            <a:pPr marL="1195388" lvl="1"/>
            <a:r>
              <a:rPr lang="en-US" b="1" dirty="0" smtClean="0"/>
              <a:t>Height is odd</a:t>
            </a:r>
            <a:r>
              <a:rPr lang="en-US" dirty="0" smtClean="0"/>
              <a:t>:	multiply by 3 and add 1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1306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686800" cy="4156799"/>
          </a:xfrm>
        </p:spPr>
        <p:txBody>
          <a:bodyPr/>
          <a:lstStyle/>
          <a:p>
            <a:r>
              <a:rPr lang="en-US" dirty="0" smtClean="0"/>
              <a:t>Create a function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hail()</a:t>
            </a:r>
            <a:r>
              <a:rPr lang="en-US" dirty="0" smtClean="0"/>
              <a:t> that takes in a number and prints out the height of the hailstone at each point in time</a:t>
            </a:r>
          </a:p>
          <a:p>
            <a:pPr lvl="3"/>
            <a:endParaRPr lang="en-US" dirty="0"/>
          </a:p>
          <a:p>
            <a:r>
              <a:rPr lang="en-US" dirty="0" smtClean="0"/>
              <a:t>Important considerations:</a:t>
            </a:r>
          </a:p>
          <a:p>
            <a:pPr lvl="1"/>
            <a:r>
              <a:rPr lang="en-US" dirty="0" smtClean="0"/>
              <a:t>What do we check first? Base or recursive case?</a:t>
            </a:r>
          </a:p>
          <a:p>
            <a:pPr lvl="1"/>
            <a:r>
              <a:rPr lang="en-US" dirty="0" smtClean="0"/>
              <a:t>Is this function returning anything?  Why or why not?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9322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Rules for function behavior</a:t>
            </a:r>
            <a:endParaRPr lang="en-US" dirty="0"/>
          </a:p>
          <a:p>
            <a:pPr lvl="1"/>
            <a:r>
              <a:rPr lang="en-US" sz="2400" dirty="0"/>
              <a:t>If the current height is 1, quit the program</a:t>
            </a:r>
          </a:p>
          <a:p>
            <a:pPr lvl="1"/>
            <a:r>
              <a:rPr lang="en-US" sz="2400" dirty="0"/>
              <a:t>If the current height is even, cut it in half (divide by 2)</a:t>
            </a:r>
          </a:p>
          <a:p>
            <a:pPr lvl="1"/>
            <a:r>
              <a:rPr lang="en-US" sz="2400" dirty="0"/>
              <a:t>If the current height is odd, multiply it by 3, then add 1</a:t>
            </a:r>
          </a:p>
          <a:p>
            <a:endParaRPr lang="en-US" dirty="0" smtClean="0"/>
          </a:p>
          <a:p>
            <a:r>
              <a:rPr lang="en-US" dirty="0" smtClean="0"/>
              <a:t>Create </a:t>
            </a:r>
            <a:r>
              <a:rPr lang="en-US" dirty="0"/>
              <a:t>a function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hail()</a:t>
            </a:r>
            <a:r>
              <a:rPr lang="en-US" dirty="0"/>
              <a:t> </a:t>
            </a:r>
            <a:r>
              <a:rPr lang="en-US" dirty="0" smtClean="0"/>
              <a:t>that</a:t>
            </a:r>
          </a:p>
          <a:p>
            <a:pPr lvl="1"/>
            <a:r>
              <a:rPr lang="en-US" dirty="0" smtClean="0"/>
              <a:t>Takes </a:t>
            </a:r>
            <a:r>
              <a:rPr lang="en-US" dirty="0"/>
              <a:t>in a </a:t>
            </a:r>
            <a:r>
              <a:rPr lang="en-US" dirty="0" smtClean="0"/>
              <a:t>number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rints </a:t>
            </a:r>
            <a:r>
              <a:rPr lang="en-US" dirty="0"/>
              <a:t>out the height of the hailstone </a:t>
            </a:r>
            <a:r>
              <a:rPr lang="en-US" dirty="0" smtClean="0"/>
              <a:t>each time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864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Binary Search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5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67344" cy="4156799"/>
          </a:xfrm>
        </p:spPr>
        <p:txBody>
          <a:bodyPr/>
          <a:lstStyle/>
          <a:p>
            <a:r>
              <a:rPr lang="en-US" dirty="0" smtClean="0"/>
              <a:t>To gain a more solid understanding of recursion</a:t>
            </a:r>
          </a:p>
          <a:p>
            <a:r>
              <a:rPr lang="en-US" dirty="0" smtClean="0"/>
              <a:t>To explore what goes on “behind the scenes”</a:t>
            </a:r>
          </a:p>
          <a:p>
            <a:r>
              <a:rPr lang="en-US" dirty="0" smtClean="0"/>
              <a:t>To examine individual examples of recursion</a:t>
            </a:r>
          </a:p>
          <a:p>
            <a:pPr lvl="1"/>
            <a:r>
              <a:rPr lang="en-US" dirty="0" smtClean="0"/>
              <a:t>Binary Search</a:t>
            </a:r>
          </a:p>
          <a:p>
            <a:pPr lvl="1"/>
            <a:r>
              <a:rPr lang="en-US" dirty="0" smtClean="0"/>
              <a:t>Hailstone problem (</a:t>
            </a:r>
            <a:r>
              <a:rPr lang="en-US" dirty="0" err="1" smtClean="0"/>
              <a:t>Collatz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Fibonacci Sequence</a:t>
            </a:r>
          </a:p>
          <a:p>
            <a:r>
              <a:rPr lang="en-US" dirty="0" smtClean="0"/>
              <a:t>To better understand when it is best to use recursion, and when it is best to use iteration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1730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a list of sorted elements (e.g., words), f</a:t>
            </a:r>
            <a:r>
              <a:rPr lang="en-US" sz="3200" dirty="0" smtClean="0"/>
              <a:t>ind a specific word as quickly as possible</a:t>
            </a:r>
          </a:p>
          <a:p>
            <a:endParaRPr lang="en-US" dirty="0"/>
          </a:p>
          <a:p>
            <a:r>
              <a:rPr lang="en-US" dirty="0" smtClean="0"/>
              <a:t>We could start from the beginning and iterate through the list until we find it</a:t>
            </a:r>
          </a:p>
          <a:p>
            <a:pPr lvl="1"/>
            <a:r>
              <a:rPr lang="en-US" sz="3200" dirty="0" smtClean="0"/>
              <a:t>But that could take a long time!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4042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Uses a “divide and conquer” approach</a:t>
            </a:r>
          </a:p>
          <a:p>
            <a:endParaRPr lang="en-US" dirty="0"/>
          </a:p>
          <a:p>
            <a:r>
              <a:rPr lang="en-US" dirty="0" smtClean="0"/>
              <a:t>Go to the middle, and compare the element there to the one we’re looking for</a:t>
            </a:r>
          </a:p>
          <a:p>
            <a:pPr lvl="1"/>
            <a:r>
              <a:rPr lang="en-US" dirty="0" smtClean="0"/>
              <a:t>If it’s larger, we know it’s not in the last half</a:t>
            </a:r>
          </a:p>
          <a:p>
            <a:pPr lvl="1"/>
            <a:r>
              <a:rPr lang="en-US" dirty="0" smtClean="0"/>
              <a:t>If it’s smaller, we know it’s not in the first half</a:t>
            </a:r>
          </a:p>
          <a:p>
            <a:pPr lvl="4"/>
            <a:endParaRPr lang="en-US" dirty="0" smtClean="0"/>
          </a:p>
          <a:p>
            <a:pPr lvl="1"/>
            <a:r>
              <a:rPr lang="en-US" dirty="0" smtClean="0"/>
              <a:t>If it’s the same, we found it!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6281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Search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42</a:t>
            </a:fld>
            <a:endParaRPr lang="en-US" altLang="en-US"/>
          </a:p>
        </p:txBody>
      </p:sp>
      <p:grpSp>
        <p:nvGrpSpPr>
          <p:cNvPr id="5" name="Group 4"/>
          <p:cNvGrpSpPr/>
          <p:nvPr/>
        </p:nvGrpSpPr>
        <p:grpSpPr>
          <a:xfrm>
            <a:off x="381000" y="4468368"/>
            <a:ext cx="8458200" cy="381000"/>
            <a:chOff x="838200" y="5029200"/>
            <a:chExt cx="7315200" cy="304800"/>
          </a:xfrm>
        </p:grpSpPr>
        <p:sp>
          <p:nvSpPr>
            <p:cNvPr id="6" name="Rectangle 5"/>
            <p:cNvSpPr/>
            <p:nvPr/>
          </p:nvSpPr>
          <p:spPr>
            <a:xfrm>
              <a:off x="838200" y="5029200"/>
              <a:ext cx="304800" cy="3048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smtClean="0">
                  <a:solidFill>
                    <a:srgbClr val="000000"/>
                  </a:solidFill>
                  <a:latin typeface="Calibri"/>
                </a:rPr>
                <a:t>0</a:t>
              </a:r>
              <a:endParaRPr lang="en-US" sz="12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1143000" y="5029200"/>
              <a:ext cx="304800" cy="3048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smtClean="0">
                  <a:solidFill>
                    <a:srgbClr val="000000"/>
                  </a:solidFill>
                  <a:latin typeface="Calibri"/>
                </a:rPr>
                <a:t>1</a:t>
              </a:r>
              <a:endParaRPr lang="en-US" sz="12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1447800" y="5029200"/>
              <a:ext cx="304800" cy="3048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smtClean="0">
                  <a:solidFill>
                    <a:srgbClr val="000000"/>
                  </a:solidFill>
                  <a:latin typeface="Calibri"/>
                </a:rPr>
                <a:t>2</a:t>
              </a:r>
              <a:endParaRPr lang="en-US" sz="12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752600" y="5029200"/>
              <a:ext cx="304800" cy="3048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smtClean="0">
                  <a:solidFill>
                    <a:srgbClr val="000000"/>
                  </a:solidFill>
                  <a:latin typeface="Calibri"/>
                </a:rPr>
                <a:t>3</a:t>
              </a:r>
              <a:endParaRPr lang="en-US" sz="12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057400" y="5029200"/>
              <a:ext cx="304800" cy="3048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smtClean="0">
                  <a:solidFill>
                    <a:srgbClr val="000000"/>
                  </a:solidFill>
                  <a:latin typeface="Calibri"/>
                </a:rPr>
                <a:t>4</a:t>
              </a:r>
              <a:endParaRPr lang="en-US" sz="12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362200" y="5029200"/>
              <a:ext cx="304800" cy="3048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smtClean="0">
                  <a:solidFill>
                    <a:srgbClr val="000000"/>
                  </a:solidFill>
                  <a:latin typeface="Calibri"/>
                </a:rPr>
                <a:t>5</a:t>
              </a:r>
              <a:endParaRPr lang="en-US" sz="12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667000" y="5029200"/>
              <a:ext cx="304800" cy="3048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smtClean="0">
                  <a:solidFill>
                    <a:srgbClr val="000000"/>
                  </a:solidFill>
                  <a:latin typeface="Calibri"/>
                </a:rPr>
                <a:t>6</a:t>
              </a:r>
              <a:endParaRPr lang="en-US" sz="12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971800" y="5029200"/>
              <a:ext cx="304800" cy="3048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smtClean="0">
                  <a:solidFill>
                    <a:srgbClr val="000000"/>
                  </a:solidFill>
                  <a:latin typeface="Calibri"/>
                </a:rPr>
                <a:t>7</a:t>
              </a:r>
              <a:endParaRPr lang="en-US" sz="12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276600" y="5029200"/>
              <a:ext cx="304800" cy="3048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smtClean="0">
                  <a:solidFill>
                    <a:srgbClr val="000000"/>
                  </a:solidFill>
                  <a:latin typeface="Calibri"/>
                </a:rPr>
                <a:t>8</a:t>
              </a:r>
              <a:endParaRPr lang="en-US" sz="12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581400" y="5029200"/>
              <a:ext cx="304800" cy="3048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smtClean="0">
                  <a:solidFill>
                    <a:srgbClr val="000000"/>
                  </a:solidFill>
                  <a:latin typeface="Calibri"/>
                </a:rPr>
                <a:t>9</a:t>
              </a:r>
              <a:endParaRPr lang="en-US" sz="12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886200" y="5029200"/>
              <a:ext cx="304800" cy="3048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smtClean="0">
                  <a:solidFill>
                    <a:srgbClr val="000000"/>
                  </a:solidFill>
                  <a:latin typeface="Calibri"/>
                </a:rPr>
                <a:t>10</a:t>
              </a:r>
              <a:endParaRPr lang="en-US" sz="12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191000" y="5029200"/>
              <a:ext cx="304800" cy="3048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smtClean="0">
                  <a:solidFill>
                    <a:srgbClr val="000000"/>
                  </a:solidFill>
                  <a:latin typeface="Calibri"/>
                </a:rPr>
                <a:t>11</a:t>
              </a:r>
              <a:endParaRPr lang="en-US" sz="12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495800" y="5029200"/>
              <a:ext cx="304800" cy="3048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smtClean="0">
                  <a:solidFill>
                    <a:srgbClr val="000000"/>
                  </a:solidFill>
                  <a:latin typeface="Calibri"/>
                </a:rPr>
                <a:t>12</a:t>
              </a:r>
              <a:endParaRPr lang="en-US" sz="12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800600" y="5029200"/>
              <a:ext cx="304800" cy="3048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smtClean="0">
                  <a:solidFill>
                    <a:srgbClr val="000000"/>
                  </a:solidFill>
                  <a:latin typeface="Calibri"/>
                </a:rPr>
                <a:t>13</a:t>
              </a:r>
              <a:endParaRPr lang="en-US" sz="12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105400" y="5029200"/>
              <a:ext cx="304800" cy="3048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smtClean="0">
                  <a:solidFill>
                    <a:srgbClr val="000000"/>
                  </a:solidFill>
                  <a:latin typeface="Calibri"/>
                </a:rPr>
                <a:t>14</a:t>
              </a:r>
              <a:endParaRPr lang="en-US" sz="12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5410200" y="5029200"/>
              <a:ext cx="304800" cy="3048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smtClean="0">
                  <a:solidFill>
                    <a:srgbClr val="000000"/>
                  </a:solidFill>
                  <a:latin typeface="Calibri"/>
                </a:rPr>
                <a:t>15</a:t>
              </a:r>
              <a:endParaRPr lang="en-US" sz="12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715000" y="5029200"/>
              <a:ext cx="304800" cy="3048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smtClean="0">
                  <a:solidFill>
                    <a:srgbClr val="000000"/>
                  </a:solidFill>
                  <a:latin typeface="Calibri"/>
                </a:rPr>
                <a:t>16</a:t>
              </a:r>
              <a:endParaRPr lang="en-US" sz="12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6019800" y="5029200"/>
              <a:ext cx="304800" cy="3048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smtClean="0">
                  <a:solidFill>
                    <a:srgbClr val="000000"/>
                  </a:solidFill>
                  <a:latin typeface="Calibri"/>
                </a:rPr>
                <a:t>17</a:t>
              </a:r>
              <a:endParaRPr lang="en-US" sz="12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6324600" y="5029200"/>
              <a:ext cx="304800" cy="3048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smtClean="0">
                  <a:solidFill>
                    <a:srgbClr val="000000"/>
                  </a:solidFill>
                  <a:latin typeface="Calibri"/>
                </a:rPr>
                <a:t>18</a:t>
              </a:r>
              <a:endParaRPr lang="en-US" sz="12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6629400" y="5029200"/>
              <a:ext cx="304800" cy="3048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smtClean="0">
                  <a:solidFill>
                    <a:srgbClr val="000000"/>
                  </a:solidFill>
                  <a:latin typeface="Calibri"/>
                </a:rPr>
                <a:t>19</a:t>
              </a:r>
              <a:endParaRPr lang="en-US" sz="12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6934200" y="5029200"/>
              <a:ext cx="304800" cy="3048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smtClean="0">
                  <a:solidFill>
                    <a:srgbClr val="000000"/>
                  </a:solidFill>
                  <a:latin typeface="Calibri"/>
                </a:rPr>
                <a:t>20</a:t>
              </a:r>
              <a:endParaRPr lang="en-US" sz="12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7239000" y="5029200"/>
              <a:ext cx="304800" cy="3048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smtClean="0">
                  <a:solidFill>
                    <a:srgbClr val="000000"/>
                  </a:solidFill>
                  <a:latin typeface="Calibri"/>
                </a:rPr>
                <a:t>21</a:t>
              </a:r>
              <a:endParaRPr lang="en-US" sz="12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543800" y="5029200"/>
              <a:ext cx="304800" cy="3048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smtClean="0">
                  <a:solidFill>
                    <a:srgbClr val="000000"/>
                  </a:solidFill>
                  <a:latin typeface="Calibri"/>
                </a:rPr>
                <a:t>22</a:t>
              </a:r>
              <a:endParaRPr lang="en-US" sz="12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7848600" y="5029200"/>
              <a:ext cx="304800" cy="3048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smtClean="0">
                  <a:solidFill>
                    <a:srgbClr val="000000"/>
                  </a:solidFill>
                  <a:latin typeface="Calibri"/>
                </a:rPr>
                <a:t>23</a:t>
              </a:r>
              <a:endParaRPr lang="en-US" sz="1200" dirty="0">
                <a:solidFill>
                  <a:srgbClr val="000000"/>
                </a:solidFill>
                <a:latin typeface="Calibri"/>
              </a:endParaRP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228600" y="1877568"/>
            <a:ext cx="1015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Find "J"</a:t>
            </a:r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381000" y="4773168"/>
            <a:ext cx="8458200" cy="381000"/>
            <a:chOff x="838200" y="5029200"/>
            <a:chExt cx="7315200" cy="304800"/>
          </a:xfrm>
        </p:grpSpPr>
        <p:sp>
          <p:nvSpPr>
            <p:cNvPr id="32" name="Rectangle 31"/>
            <p:cNvSpPr/>
            <p:nvPr/>
          </p:nvSpPr>
          <p:spPr>
            <a:xfrm>
              <a:off x="838200" y="5029200"/>
              <a:ext cx="3048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val="000000"/>
                  </a:solidFill>
                  <a:latin typeface="Calibri"/>
                </a:rPr>
                <a:t>A</a:t>
              </a:r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1143000" y="5029200"/>
              <a:ext cx="3048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val="000000"/>
                  </a:solidFill>
                  <a:latin typeface="Calibri"/>
                </a:rPr>
                <a:t>B</a:t>
              </a:r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1447800" y="5029200"/>
              <a:ext cx="3048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val="000000"/>
                  </a:solidFill>
                  <a:latin typeface="Calibri"/>
                </a:rPr>
                <a:t>C</a:t>
              </a:r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1752600" y="5029200"/>
              <a:ext cx="3048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val="000000"/>
                  </a:solidFill>
                  <a:latin typeface="Calibri"/>
                </a:rPr>
                <a:t>D</a:t>
              </a:r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057400" y="5029200"/>
              <a:ext cx="3048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val="000000"/>
                  </a:solidFill>
                  <a:latin typeface="Calibri"/>
                </a:rPr>
                <a:t>E</a:t>
              </a:r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2362200" y="5029200"/>
              <a:ext cx="3048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val="000000"/>
                  </a:solidFill>
                  <a:latin typeface="Calibri"/>
                </a:rPr>
                <a:t>F</a:t>
              </a:r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2667000" y="5029200"/>
              <a:ext cx="3048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val="000000"/>
                  </a:solidFill>
                  <a:latin typeface="Calibri"/>
                </a:rPr>
                <a:t>G</a:t>
              </a:r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2971800" y="5029200"/>
              <a:ext cx="3048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val="000000"/>
                  </a:solidFill>
                  <a:latin typeface="Calibri"/>
                </a:rPr>
                <a:t>H</a:t>
              </a:r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3276600" y="5029200"/>
              <a:ext cx="3048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val="000000"/>
                  </a:solidFill>
                  <a:latin typeface="Calibri"/>
                </a:rPr>
                <a:t>I</a:t>
              </a:r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581400" y="5029200"/>
              <a:ext cx="3048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val="000000"/>
                  </a:solidFill>
                  <a:latin typeface="Calibri"/>
                </a:rPr>
                <a:t>J</a:t>
              </a:r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886200" y="5029200"/>
              <a:ext cx="3048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val="000000"/>
                  </a:solidFill>
                  <a:latin typeface="Calibri"/>
                </a:rPr>
                <a:t>K</a:t>
              </a:r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4191000" y="5029200"/>
              <a:ext cx="3048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val="000000"/>
                  </a:solidFill>
                  <a:latin typeface="Calibri"/>
                </a:rPr>
                <a:t>L</a:t>
              </a:r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4495800" y="5029200"/>
              <a:ext cx="3048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val="000000"/>
                  </a:solidFill>
                  <a:latin typeface="Calibri"/>
                </a:rPr>
                <a:t>M</a:t>
              </a:r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4800600" y="5029200"/>
              <a:ext cx="3048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val="000000"/>
                  </a:solidFill>
                  <a:latin typeface="Calibri"/>
                </a:rPr>
                <a:t>N</a:t>
              </a:r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105400" y="5029200"/>
              <a:ext cx="3048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val="000000"/>
                  </a:solidFill>
                  <a:latin typeface="Calibri"/>
                </a:rPr>
                <a:t>O</a:t>
              </a:r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5410200" y="5029200"/>
              <a:ext cx="3048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val="000000"/>
                  </a:solidFill>
                  <a:latin typeface="Calibri"/>
                </a:rPr>
                <a:t>P</a:t>
              </a:r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5715000" y="5029200"/>
              <a:ext cx="3048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val="000000"/>
                  </a:solidFill>
                  <a:latin typeface="Calibri"/>
                </a:rPr>
                <a:t>Q</a:t>
              </a:r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6019800" y="5029200"/>
              <a:ext cx="3048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val="000000"/>
                  </a:solidFill>
                  <a:latin typeface="Calibri"/>
                </a:rPr>
                <a:t>R</a:t>
              </a:r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6324600" y="5029200"/>
              <a:ext cx="3048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val="000000"/>
                  </a:solidFill>
                  <a:latin typeface="Calibri"/>
                </a:rPr>
                <a:t>S</a:t>
              </a:r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6629400" y="5029200"/>
              <a:ext cx="3048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val="000000"/>
                  </a:solidFill>
                  <a:latin typeface="Calibri"/>
                </a:rPr>
                <a:t>T</a:t>
              </a:r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6934200" y="5029200"/>
              <a:ext cx="3048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val="000000"/>
                  </a:solidFill>
                  <a:latin typeface="Calibri"/>
                </a:rPr>
                <a:t>U</a:t>
              </a:r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7239000" y="5029200"/>
              <a:ext cx="3048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val="000000"/>
                  </a:solidFill>
                  <a:latin typeface="Calibri"/>
                </a:rPr>
                <a:t>V</a:t>
              </a:r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7543800" y="5029200"/>
              <a:ext cx="3048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val="000000"/>
                  </a:solidFill>
                  <a:latin typeface="Calibri"/>
                </a:rPr>
                <a:t>W</a:t>
              </a:r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7848600" y="5029200"/>
              <a:ext cx="3048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val="000000"/>
                  </a:solidFill>
                  <a:latin typeface="Calibri"/>
                </a:rPr>
                <a:t>X</a:t>
              </a:r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</p:grpSp>
      <p:sp>
        <p:nvSpPr>
          <p:cNvPr id="56" name="Arc 55"/>
          <p:cNvSpPr/>
          <p:nvPr/>
        </p:nvSpPr>
        <p:spPr>
          <a:xfrm>
            <a:off x="2285999" y="3339084"/>
            <a:ext cx="2147887" cy="2258568"/>
          </a:xfrm>
          <a:prstGeom prst="arc">
            <a:avLst>
              <a:gd name="adj1" fmla="val 10800000"/>
              <a:gd name="adj2" fmla="val 0"/>
            </a:avLst>
          </a:prstGeom>
          <a:ln w="28575"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Arc 56"/>
          <p:cNvSpPr/>
          <p:nvPr/>
        </p:nvSpPr>
        <p:spPr>
          <a:xfrm>
            <a:off x="2362200" y="3769287"/>
            <a:ext cx="990600" cy="1613263"/>
          </a:xfrm>
          <a:prstGeom prst="arc">
            <a:avLst>
              <a:gd name="adj1" fmla="val 11117253"/>
              <a:gd name="adj2" fmla="val 0"/>
            </a:avLst>
          </a:prstGeom>
          <a:ln w="28575"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Arc 57"/>
          <p:cNvSpPr/>
          <p:nvPr/>
        </p:nvSpPr>
        <p:spPr>
          <a:xfrm>
            <a:off x="3429000" y="3984389"/>
            <a:ext cx="304800" cy="1183059"/>
          </a:xfrm>
          <a:prstGeom prst="arc">
            <a:avLst>
              <a:gd name="adj1" fmla="val 12086600"/>
              <a:gd name="adj2" fmla="val 0"/>
            </a:avLst>
          </a:prstGeom>
          <a:ln w="28575"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52716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7" grpId="0" animBg="1"/>
      <p:bldP spid="58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Search 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43</a:t>
            </a:fld>
            <a:endParaRPr lang="en-US" altLang="en-US"/>
          </a:p>
        </p:txBody>
      </p:sp>
      <p:grpSp>
        <p:nvGrpSpPr>
          <p:cNvPr id="5" name="Group 4"/>
          <p:cNvGrpSpPr/>
          <p:nvPr/>
        </p:nvGrpSpPr>
        <p:grpSpPr>
          <a:xfrm>
            <a:off x="381000" y="4468368"/>
            <a:ext cx="8458200" cy="381000"/>
            <a:chOff x="838200" y="5029200"/>
            <a:chExt cx="7315200" cy="304800"/>
          </a:xfrm>
        </p:grpSpPr>
        <p:sp>
          <p:nvSpPr>
            <p:cNvPr id="6" name="Rectangle 5"/>
            <p:cNvSpPr/>
            <p:nvPr/>
          </p:nvSpPr>
          <p:spPr>
            <a:xfrm>
              <a:off x="838200" y="5029200"/>
              <a:ext cx="304800" cy="3048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smtClean="0">
                  <a:solidFill>
                    <a:srgbClr val="000000"/>
                  </a:solidFill>
                  <a:latin typeface="Calibri"/>
                </a:rPr>
                <a:t>0</a:t>
              </a:r>
              <a:endParaRPr lang="en-US" sz="12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1143000" y="5029200"/>
              <a:ext cx="304800" cy="3048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smtClean="0">
                  <a:solidFill>
                    <a:srgbClr val="000000"/>
                  </a:solidFill>
                  <a:latin typeface="Calibri"/>
                </a:rPr>
                <a:t>1</a:t>
              </a:r>
              <a:endParaRPr lang="en-US" sz="12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1447800" y="5029200"/>
              <a:ext cx="304800" cy="3048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smtClean="0">
                  <a:solidFill>
                    <a:srgbClr val="000000"/>
                  </a:solidFill>
                  <a:latin typeface="Calibri"/>
                </a:rPr>
                <a:t>2</a:t>
              </a:r>
              <a:endParaRPr lang="en-US" sz="12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752600" y="5029200"/>
              <a:ext cx="304800" cy="3048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smtClean="0">
                  <a:solidFill>
                    <a:srgbClr val="000000"/>
                  </a:solidFill>
                  <a:latin typeface="Calibri"/>
                </a:rPr>
                <a:t>3</a:t>
              </a:r>
              <a:endParaRPr lang="en-US" sz="12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057400" y="5029200"/>
              <a:ext cx="304800" cy="3048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smtClean="0">
                  <a:solidFill>
                    <a:srgbClr val="000000"/>
                  </a:solidFill>
                  <a:latin typeface="Calibri"/>
                </a:rPr>
                <a:t>4</a:t>
              </a:r>
              <a:endParaRPr lang="en-US" sz="12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362200" y="5029200"/>
              <a:ext cx="304800" cy="3048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smtClean="0">
                  <a:solidFill>
                    <a:srgbClr val="000000"/>
                  </a:solidFill>
                  <a:latin typeface="Calibri"/>
                </a:rPr>
                <a:t>5</a:t>
              </a:r>
              <a:endParaRPr lang="en-US" sz="12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667000" y="5029200"/>
              <a:ext cx="304800" cy="3048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smtClean="0">
                  <a:solidFill>
                    <a:srgbClr val="000000"/>
                  </a:solidFill>
                  <a:latin typeface="Calibri"/>
                </a:rPr>
                <a:t>6</a:t>
              </a:r>
              <a:endParaRPr lang="en-US" sz="12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971800" y="5029200"/>
              <a:ext cx="304800" cy="3048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smtClean="0">
                  <a:solidFill>
                    <a:srgbClr val="000000"/>
                  </a:solidFill>
                  <a:latin typeface="Calibri"/>
                </a:rPr>
                <a:t>7</a:t>
              </a:r>
              <a:endParaRPr lang="en-US" sz="12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276600" y="5029200"/>
              <a:ext cx="304800" cy="3048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smtClean="0">
                  <a:solidFill>
                    <a:srgbClr val="000000"/>
                  </a:solidFill>
                  <a:latin typeface="Calibri"/>
                </a:rPr>
                <a:t>8</a:t>
              </a:r>
              <a:endParaRPr lang="en-US" sz="12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581400" y="5029200"/>
              <a:ext cx="304800" cy="3048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smtClean="0">
                  <a:solidFill>
                    <a:srgbClr val="000000"/>
                  </a:solidFill>
                  <a:latin typeface="Calibri"/>
                </a:rPr>
                <a:t>9</a:t>
              </a:r>
              <a:endParaRPr lang="en-US" sz="12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886200" y="5029200"/>
              <a:ext cx="304800" cy="3048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smtClean="0">
                  <a:solidFill>
                    <a:srgbClr val="000000"/>
                  </a:solidFill>
                  <a:latin typeface="Calibri"/>
                </a:rPr>
                <a:t>10</a:t>
              </a:r>
              <a:endParaRPr lang="en-US" sz="12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191000" y="5029200"/>
              <a:ext cx="304800" cy="3048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smtClean="0">
                  <a:solidFill>
                    <a:srgbClr val="000000"/>
                  </a:solidFill>
                  <a:latin typeface="Calibri"/>
                </a:rPr>
                <a:t>11</a:t>
              </a:r>
              <a:endParaRPr lang="en-US" sz="12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495800" y="5029200"/>
              <a:ext cx="304800" cy="3048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smtClean="0">
                  <a:solidFill>
                    <a:srgbClr val="000000"/>
                  </a:solidFill>
                  <a:latin typeface="Calibri"/>
                </a:rPr>
                <a:t>12</a:t>
              </a:r>
              <a:endParaRPr lang="en-US" sz="12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800600" y="5029200"/>
              <a:ext cx="304800" cy="3048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smtClean="0">
                  <a:solidFill>
                    <a:srgbClr val="000000"/>
                  </a:solidFill>
                  <a:latin typeface="Calibri"/>
                </a:rPr>
                <a:t>13</a:t>
              </a:r>
              <a:endParaRPr lang="en-US" sz="12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105400" y="5029200"/>
              <a:ext cx="304800" cy="3048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smtClean="0">
                  <a:solidFill>
                    <a:srgbClr val="000000"/>
                  </a:solidFill>
                  <a:latin typeface="Calibri"/>
                </a:rPr>
                <a:t>14</a:t>
              </a:r>
              <a:endParaRPr lang="en-US" sz="12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5410200" y="5029200"/>
              <a:ext cx="304800" cy="3048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smtClean="0">
                  <a:solidFill>
                    <a:srgbClr val="000000"/>
                  </a:solidFill>
                  <a:latin typeface="Calibri"/>
                </a:rPr>
                <a:t>15</a:t>
              </a:r>
              <a:endParaRPr lang="en-US" sz="12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715000" y="5029200"/>
              <a:ext cx="304800" cy="3048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smtClean="0">
                  <a:solidFill>
                    <a:srgbClr val="000000"/>
                  </a:solidFill>
                  <a:latin typeface="Calibri"/>
                </a:rPr>
                <a:t>16</a:t>
              </a:r>
              <a:endParaRPr lang="en-US" sz="12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6019800" y="5029200"/>
              <a:ext cx="304800" cy="3048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smtClean="0">
                  <a:solidFill>
                    <a:srgbClr val="000000"/>
                  </a:solidFill>
                  <a:latin typeface="Calibri"/>
                </a:rPr>
                <a:t>17</a:t>
              </a:r>
              <a:endParaRPr lang="en-US" sz="12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6324600" y="5029200"/>
              <a:ext cx="304800" cy="3048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smtClean="0">
                  <a:solidFill>
                    <a:srgbClr val="000000"/>
                  </a:solidFill>
                  <a:latin typeface="Calibri"/>
                </a:rPr>
                <a:t>18</a:t>
              </a:r>
              <a:endParaRPr lang="en-US" sz="12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6629400" y="5029200"/>
              <a:ext cx="304800" cy="3048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smtClean="0">
                  <a:solidFill>
                    <a:srgbClr val="000000"/>
                  </a:solidFill>
                  <a:latin typeface="Calibri"/>
                </a:rPr>
                <a:t>19</a:t>
              </a:r>
              <a:endParaRPr lang="en-US" sz="12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6934200" y="5029200"/>
              <a:ext cx="304800" cy="3048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smtClean="0">
                  <a:solidFill>
                    <a:srgbClr val="000000"/>
                  </a:solidFill>
                  <a:latin typeface="Calibri"/>
                </a:rPr>
                <a:t>20</a:t>
              </a:r>
              <a:endParaRPr lang="en-US" sz="12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7239000" y="5029200"/>
              <a:ext cx="304800" cy="3048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smtClean="0">
                  <a:solidFill>
                    <a:srgbClr val="000000"/>
                  </a:solidFill>
                  <a:latin typeface="Calibri"/>
                </a:rPr>
                <a:t>21</a:t>
              </a:r>
              <a:endParaRPr lang="en-US" sz="12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543800" y="5029200"/>
              <a:ext cx="304800" cy="3048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smtClean="0">
                  <a:solidFill>
                    <a:srgbClr val="000000"/>
                  </a:solidFill>
                  <a:latin typeface="Calibri"/>
                </a:rPr>
                <a:t>22</a:t>
              </a:r>
              <a:endParaRPr lang="en-US" sz="1200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7848600" y="5029200"/>
              <a:ext cx="304800" cy="30480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dirty="0" smtClean="0">
                  <a:solidFill>
                    <a:srgbClr val="000000"/>
                  </a:solidFill>
                  <a:latin typeface="Calibri"/>
                </a:rPr>
                <a:t>23</a:t>
              </a:r>
              <a:endParaRPr lang="en-US" sz="1200" dirty="0">
                <a:solidFill>
                  <a:srgbClr val="000000"/>
                </a:solidFill>
                <a:latin typeface="Calibri"/>
              </a:endParaRP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228600" y="1877568"/>
            <a:ext cx="1015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Find “V"</a:t>
            </a:r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381000" y="4773168"/>
            <a:ext cx="8458200" cy="381000"/>
            <a:chOff x="838200" y="5029200"/>
            <a:chExt cx="7315200" cy="304800"/>
          </a:xfrm>
        </p:grpSpPr>
        <p:sp>
          <p:nvSpPr>
            <p:cNvPr id="32" name="Rectangle 31"/>
            <p:cNvSpPr/>
            <p:nvPr/>
          </p:nvSpPr>
          <p:spPr>
            <a:xfrm>
              <a:off x="838200" y="5029200"/>
              <a:ext cx="3048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val="000000"/>
                  </a:solidFill>
                  <a:latin typeface="Calibri"/>
                </a:rPr>
                <a:t>A</a:t>
              </a:r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1143000" y="5029200"/>
              <a:ext cx="3048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val="000000"/>
                  </a:solidFill>
                  <a:latin typeface="Calibri"/>
                </a:rPr>
                <a:t>B</a:t>
              </a:r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1447800" y="5029200"/>
              <a:ext cx="3048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val="000000"/>
                  </a:solidFill>
                  <a:latin typeface="Calibri"/>
                </a:rPr>
                <a:t>C</a:t>
              </a:r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1752600" y="5029200"/>
              <a:ext cx="3048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val="000000"/>
                  </a:solidFill>
                  <a:latin typeface="Calibri"/>
                </a:rPr>
                <a:t>D</a:t>
              </a:r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057400" y="5029200"/>
              <a:ext cx="3048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val="000000"/>
                  </a:solidFill>
                  <a:latin typeface="Calibri"/>
                </a:rPr>
                <a:t>E</a:t>
              </a:r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2362200" y="5029200"/>
              <a:ext cx="3048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val="000000"/>
                  </a:solidFill>
                  <a:latin typeface="Calibri"/>
                </a:rPr>
                <a:t>F</a:t>
              </a:r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2667000" y="5029200"/>
              <a:ext cx="3048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val="000000"/>
                  </a:solidFill>
                  <a:latin typeface="Calibri"/>
                </a:rPr>
                <a:t>G</a:t>
              </a:r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2971800" y="5029200"/>
              <a:ext cx="3048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val="000000"/>
                  </a:solidFill>
                  <a:latin typeface="Calibri"/>
                </a:rPr>
                <a:t>H</a:t>
              </a:r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3276600" y="5029200"/>
              <a:ext cx="3048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val="000000"/>
                  </a:solidFill>
                  <a:latin typeface="Calibri"/>
                </a:rPr>
                <a:t>I</a:t>
              </a:r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581400" y="5029200"/>
              <a:ext cx="3048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val="000000"/>
                  </a:solidFill>
                  <a:latin typeface="Calibri"/>
                </a:rPr>
                <a:t>J</a:t>
              </a:r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886200" y="5029200"/>
              <a:ext cx="3048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val="000000"/>
                  </a:solidFill>
                  <a:latin typeface="Calibri"/>
                </a:rPr>
                <a:t>K</a:t>
              </a:r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4191000" y="5029200"/>
              <a:ext cx="3048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val="000000"/>
                  </a:solidFill>
                  <a:latin typeface="Calibri"/>
                </a:rPr>
                <a:t>L</a:t>
              </a:r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4495800" y="5029200"/>
              <a:ext cx="3048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val="000000"/>
                  </a:solidFill>
                  <a:latin typeface="Calibri"/>
                </a:rPr>
                <a:t>M</a:t>
              </a:r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4800600" y="5029200"/>
              <a:ext cx="3048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val="000000"/>
                  </a:solidFill>
                  <a:latin typeface="Calibri"/>
                </a:rPr>
                <a:t>N</a:t>
              </a:r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105400" y="5029200"/>
              <a:ext cx="3048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val="000000"/>
                  </a:solidFill>
                  <a:latin typeface="Calibri"/>
                </a:rPr>
                <a:t>O</a:t>
              </a:r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5410200" y="5029200"/>
              <a:ext cx="3048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val="000000"/>
                  </a:solidFill>
                  <a:latin typeface="Calibri"/>
                </a:rPr>
                <a:t>P</a:t>
              </a:r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5715000" y="5029200"/>
              <a:ext cx="3048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val="000000"/>
                  </a:solidFill>
                  <a:latin typeface="Calibri"/>
                </a:rPr>
                <a:t>Q</a:t>
              </a:r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6019800" y="5029200"/>
              <a:ext cx="3048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val="000000"/>
                  </a:solidFill>
                  <a:latin typeface="Calibri"/>
                </a:rPr>
                <a:t>R</a:t>
              </a:r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6324600" y="5029200"/>
              <a:ext cx="3048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val="000000"/>
                  </a:solidFill>
                  <a:latin typeface="Calibri"/>
                </a:rPr>
                <a:t>S</a:t>
              </a:r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6629400" y="5029200"/>
              <a:ext cx="3048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val="000000"/>
                  </a:solidFill>
                  <a:latin typeface="Calibri"/>
                </a:rPr>
                <a:t>T</a:t>
              </a:r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6934200" y="5029200"/>
              <a:ext cx="3048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val="000000"/>
                  </a:solidFill>
                  <a:latin typeface="Calibri"/>
                </a:rPr>
                <a:t>U</a:t>
              </a:r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7239000" y="5029200"/>
              <a:ext cx="3048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val="000000"/>
                  </a:solidFill>
                  <a:latin typeface="Calibri"/>
                </a:rPr>
                <a:t>V</a:t>
              </a:r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7543800" y="5029200"/>
              <a:ext cx="3048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val="000000"/>
                  </a:solidFill>
                  <a:latin typeface="Calibri"/>
                </a:rPr>
                <a:t>W</a:t>
              </a:r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7848600" y="5029200"/>
              <a:ext cx="304800" cy="304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 smtClean="0">
                  <a:solidFill>
                    <a:srgbClr val="000000"/>
                  </a:solidFill>
                  <a:latin typeface="Calibri"/>
                </a:rPr>
                <a:t>X</a:t>
              </a:r>
              <a:endParaRPr lang="en-US" dirty="0">
                <a:solidFill>
                  <a:srgbClr val="000000"/>
                </a:solidFill>
                <a:latin typeface="Calibri"/>
              </a:endParaRPr>
            </a:p>
          </p:txBody>
        </p:sp>
      </p:grpSp>
      <p:sp>
        <p:nvSpPr>
          <p:cNvPr id="56" name="Arc 55"/>
          <p:cNvSpPr/>
          <p:nvPr/>
        </p:nvSpPr>
        <p:spPr>
          <a:xfrm flipH="1">
            <a:off x="4433886" y="3339084"/>
            <a:ext cx="2114549" cy="2258568"/>
          </a:xfrm>
          <a:prstGeom prst="arc">
            <a:avLst>
              <a:gd name="adj1" fmla="val 10800000"/>
              <a:gd name="adj2" fmla="val 0"/>
            </a:avLst>
          </a:prstGeom>
          <a:ln w="28575"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Arc 56"/>
          <p:cNvSpPr/>
          <p:nvPr/>
        </p:nvSpPr>
        <p:spPr>
          <a:xfrm>
            <a:off x="6561199" y="3661736"/>
            <a:ext cx="990600" cy="1613263"/>
          </a:xfrm>
          <a:prstGeom prst="arc">
            <a:avLst>
              <a:gd name="adj1" fmla="val 12283348"/>
              <a:gd name="adj2" fmla="val 0"/>
            </a:avLst>
          </a:prstGeom>
          <a:ln w="28575"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Arc 57"/>
          <p:cNvSpPr/>
          <p:nvPr/>
        </p:nvSpPr>
        <p:spPr>
          <a:xfrm>
            <a:off x="7541704" y="3876838"/>
            <a:ext cx="768858" cy="1183059"/>
          </a:xfrm>
          <a:prstGeom prst="arc">
            <a:avLst>
              <a:gd name="adj1" fmla="val 13535789"/>
              <a:gd name="adj2" fmla="val 0"/>
            </a:avLst>
          </a:prstGeom>
          <a:ln w="28575"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9" name="Arc 58"/>
          <p:cNvSpPr/>
          <p:nvPr/>
        </p:nvSpPr>
        <p:spPr>
          <a:xfrm flipH="1">
            <a:off x="7958136" y="4067555"/>
            <a:ext cx="262133" cy="801623"/>
          </a:xfrm>
          <a:prstGeom prst="arc">
            <a:avLst>
              <a:gd name="adj1" fmla="val 10962285"/>
              <a:gd name="adj2" fmla="val 0"/>
            </a:avLst>
          </a:prstGeom>
          <a:ln w="28575"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32162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7" grpId="0" animBg="1"/>
      <p:bldP spid="58" grpId="0" animBg="1"/>
      <p:bldP spid="59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be implemented using a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dirty="0" smtClean="0"/>
              <a:t> loop</a:t>
            </a:r>
          </a:p>
          <a:p>
            <a:pPr lvl="1"/>
            <a:r>
              <a:rPr lang="en-US" dirty="0" smtClean="0"/>
              <a:t>But much more common to use recursion</a:t>
            </a:r>
          </a:p>
          <a:p>
            <a:endParaRPr lang="en-US" dirty="0"/>
          </a:p>
          <a:p>
            <a:r>
              <a:rPr lang="en-US" dirty="0" smtClean="0"/>
              <a:t>What is the base case?</a:t>
            </a:r>
            <a:endParaRPr lang="en-US" dirty="0"/>
          </a:p>
          <a:p>
            <a:r>
              <a:rPr lang="en-US" dirty="0" smtClean="0"/>
              <a:t>What is the recursive case?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0977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Recursion vs Iteration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3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 and Iteration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Both are important</a:t>
            </a:r>
            <a:endParaRPr lang="en-US" dirty="0"/>
          </a:p>
          <a:p>
            <a:pPr lvl="1"/>
            <a:r>
              <a:rPr lang="en-US" dirty="0" smtClean="0"/>
              <a:t>All </a:t>
            </a:r>
            <a:r>
              <a:rPr lang="en-US" dirty="0"/>
              <a:t>modern programming languages support them</a:t>
            </a:r>
          </a:p>
          <a:p>
            <a:pPr lvl="1"/>
            <a:r>
              <a:rPr lang="en-US" dirty="0" smtClean="0"/>
              <a:t>Some </a:t>
            </a:r>
            <a:r>
              <a:rPr lang="en-US" dirty="0"/>
              <a:t>problems are easy using one and difficult using the </a:t>
            </a:r>
            <a:r>
              <a:rPr lang="en-US" dirty="0" smtClean="0"/>
              <a:t>other</a:t>
            </a:r>
          </a:p>
          <a:p>
            <a:pPr lvl="1"/>
            <a:endParaRPr lang="en-US" dirty="0"/>
          </a:p>
          <a:p>
            <a:r>
              <a:rPr lang="en-US" dirty="0" smtClean="0"/>
              <a:t>How do you decide which to use?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8912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Iteration When…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Speed and efficiency is an </a:t>
            </a:r>
            <a:r>
              <a:rPr lang="en-US" dirty="0" smtClean="0"/>
              <a:t>issue</a:t>
            </a:r>
          </a:p>
          <a:p>
            <a:pPr lvl="1"/>
            <a:r>
              <a:rPr lang="en-US" dirty="0" smtClean="0"/>
              <a:t>Iteration doesn’t push things onto the stack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problem is an obvious fit for iteration</a:t>
            </a:r>
          </a:p>
          <a:p>
            <a:pPr lvl="1"/>
            <a:r>
              <a:rPr lang="en-US" dirty="0" smtClean="0"/>
              <a:t>Processing every element of a list (or 2D list)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5542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Recursion When…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Speed is not an </a:t>
            </a:r>
            <a:r>
              <a:rPr lang="en-US" dirty="0" smtClean="0"/>
              <a:t>issue</a:t>
            </a:r>
            <a:endParaRPr lang="en-US" dirty="0"/>
          </a:p>
          <a:p>
            <a:r>
              <a:rPr lang="en-US" dirty="0" smtClean="0"/>
              <a:t>The data being processed is recursive</a:t>
            </a:r>
          </a:p>
          <a:p>
            <a:pPr lvl="1"/>
            <a:r>
              <a:rPr lang="en-US" dirty="0" smtClean="0"/>
              <a:t>A hierarchical data structure</a:t>
            </a:r>
          </a:p>
          <a:p>
            <a:r>
              <a:rPr lang="en-US" dirty="0" smtClean="0"/>
              <a:t>A recursive algorithm is obvious</a:t>
            </a:r>
          </a:p>
          <a:p>
            <a:r>
              <a:rPr lang="en-US" dirty="0" smtClean="0"/>
              <a:t>Clarity and simplicity of code is important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1452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Fibonacci Sequences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324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Review of Recursion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99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Fibonacci 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Number series</a:t>
            </a:r>
          </a:p>
          <a:p>
            <a:r>
              <a:rPr lang="en-US" dirty="0" smtClean="0"/>
              <a:t>Starts with 0 or 1</a:t>
            </a:r>
          </a:p>
          <a:p>
            <a:endParaRPr lang="en-US" dirty="0" smtClean="0"/>
          </a:p>
          <a:p>
            <a:r>
              <a:rPr lang="en-US" dirty="0" smtClean="0"/>
              <a:t>Next number is found by adding the previous two numbers together</a:t>
            </a:r>
          </a:p>
          <a:p>
            <a:r>
              <a:rPr lang="en-US" dirty="0" smtClean="0"/>
              <a:t>Pattern is repeated over and over (and over…)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043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Fibonacci 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Starts with 0, 1, 1</a:t>
            </a:r>
          </a:p>
          <a:p>
            <a:r>
              <a:rPr lang="en-US" dirty="0" smtClean="0"/>
              <a:t>Next number is …?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51</a:t>
            </a:fld>
            <a:endParaRPr lang="en-US" altLang="en-US"/>
          </a:p>
        </p:txBody>
      </p:sp>
      <p:sp>
        <p:nvSpPr>
          <p:cNvPr id="5" name="Rectangle 4"/>
          <p:cNvSpPr/>
          <p:nvPr/>
        </p:nvSpPr>
        <p:spPr>
          <a:xfrm>
            <a:off x="707136" y="4157472"/>
            <a:ext cx="707136" cy="7559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0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58056" y="4157472"/>
            <a:ext cx="707136" cy="7559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5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17320" y="4157472"/>
            <a:ext cx="707136" cy="7559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1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27504" y="4157472"/>
            <a:ext cx="707136" cy="7559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1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837688" y="4157472"/>
            <a:ext cx="707136" cy="7559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2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547872" y="4157472"/>
            <a:ext cx="707136" cy="7559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3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968240" y="4157472"/>
            <a:ext cx="707136" cy="7559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678424" y="4157472"/>
            <a:ext cx="707136" cy="7559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13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388608" y="4157472"/>
            <a:ext cx="707136" cy="7559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21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098792" y="4157472"/>
            <a:ext cx="707136" cy="7559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34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808976" y="4157472"/>
            <a:ext cx="707136" cy="7559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55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09168" y="5047488"/>
            <a:ext cx="1063752" cy="7559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89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774952" y="5047488"/>
            <a:ext cx="1063752" cy="7559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144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840736" y="5047488"/>
            <a:ext cx="1063752" cy="7559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233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906520" y="5047488"/>
            <a:ext cx="1063752" cy="7559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377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972304" y="5047488"/>
            <a:ext cx="1063752" cy="7559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610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103872" y="5047488"/>
            <a:ext cx="1063752" cy="7559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…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038088" y="5047488"/>
            <a:ext cx="1063752" cy="7559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987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051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Recursively Implement Fibonacci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formula for a number in the sequence:</a:t>
            </a:r>
          </a:p>
          <a:p>
            <a:pPr marL="457200" lvl="1" indent="0">
              <a:buNone/>
            </a:pP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F(n) = F(n-1) + F(n-2)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 smtClean="0"/>
          </a:p>
          <a:p>
            <a:r>
              <a:rPr lang="en-US" dirty="0" smtClean="0"/>
              <a:t>What is our base case?</a:t>
            </a:r>
          </a:p>
          <a:p>
            <a:r>
              <a:rPr lang="en-US" dirty="0" smtClean="0"/>
              <a:t>What is our recursive case?</a:t>
            </a:r>
          </a:p>
          <a:p>
            <a:endParaRPr lang="en-US" dirty="0"/>
          </a:p>
          <a:p>
            <a:r>
              <a:rPr lang="en-US" dirty="0" smtClean="0"/>
              <a:t>How would we code this up?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3448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Any Other Questions?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73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69364"/>
            <a:ext cx="8577073" cy="4156799"/>
          </a:xfrm>
        </p:spPr>
        <p:txBody>
          <a:bodyPr/>
          <a:lstStyle/>
          <a:p>
            <a:r>
              <a:rPr lang="en-US" dirty="0" smtClean="0"/>
              <a:t>Project </a:t>
            </a:r>
            <a:r>
              <a:rPr lang="en-US" dirty="0"/>
              <a:t>1 is out</a:t>
            </a:r>
          </a:p>
          <a:p>
            <a:pPr lvl="1"/>
            <a:r>
              <a:rPr lang="en-US" dirty="0"/>
              <a:t>Due by </a:t>
            </a:r>
            <a:r>
              <a:rPr lang="en-US" dirty="0" smtClean="0"/>
              <a:t>Monday, April 18th </a:t>
            </a:r>
            <a:r>
              <a:rPr lang="en-US" dirty="0"/>
              <a:t>at 8:59:59 PM</a:t>
            </a:r>
          </a:p>
          <a:p>
            <a:pPr lvl="1"/>
            <a:r>
              <a:rPr lang="en-US" dirty="0"/>
              <a:t>Do NOT procrastinate!</a:t>
            </a:r>
          </a:p>
          <a:p>
            <a:pPr lvl="3"/>
            <a:endParaRPr lang="en-US" dirty="0"/>
          </a:p>
          <a:p>
            <a:r>
              <a:rPr lang="en-US" dirty="0"/>
              <a:t>Next Class</a:t>
            </a:r>
            <a:r>
              <a:rPr lang="en-US"/>
              <a:t>: </a:t>
            </a:r>
            <a:r>
              <a:rPr lang="en-US" smtClean="0"/>
              <a:t>Modules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218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Recursion?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Solving a problem using recursion means the solution depends on solutions to smaller instances of the same </a:t>
            </a:r>
            <a:r>
              <a:rPr lang="en-US" dirty="0" smtClean="0"/>
              <a:t>problem</a:t>
            </a:r>
          </a:p>
          <a:p>
            <a:endParaRPr lang="en-US" dirty="0" smtClean="0"/>
          </a:p>
          <a:p>
            <a:r>
              <a:rPr lang="en-US" dirty="0" smtClean="0"/>
              <a:t>In other words, to define a function or calculate a number by the repeated application of an algorithm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837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creating a recursive procedure, there are a few things we want to keep in mind:</a:t>
            </a:r>
          </a:p>
          <a:p>
            <a:pPr lvl="1"/>
            <a:r>
              <a:rPr lang="en-US" sz="3200" dirty="0" smtClean="0"/>
              <a:t>We need to break the problem into </a:t>
            </a:r>
            <a:br>
              <a:rPr lang="en-US" sz="3200" dirty="0" smtClean="0"/>
            </a:br>
            <a:r>
              <a:rPr lang="en-US" sz="3200" dirty="0" smtClean="0"/>
              <a:t>smaller pieces of itself</a:t>
            </a:r>
          </a:p>
          <a:p>
            <a:pPr lvl="1"/>
            <a:r>
              <a:rPr lang="en-US" sz="3200" dirty="0" smtClean="0"/>
              <a:t>We need to define a “base case” to stop at</a:t>
            </a:r>
          </a:p>
          <a:p>
            <a:pPr lvl="1"/>
            <a:r>
              <a:rPr lang="en-US" sz="3200" dirty="0" smtClean="0"/>
              <a:t>The smaller problems we break down into need to eventually reach the base case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7840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“Cases” in 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recursive function must have two things:</a:t>
            </a:r>
          </a:p>
          <a:p>
            <a:pPr lvl="3"/>
            <a:endParaRPr lang="en-US" dirty="0"/>
          </a:p>
          <a:p>
            <a:r>
              <a:rPr lang="en-US" dirty="0" smtClean="0"/>
              <a:t>At least one base case</a:t>
            </a:r>
          </a:p>
          <a:p>
            <a:pPr lvl="1"/>
            <a:r>
              <a:rPr lang="en-US" dirty="0" smtClean="0"/>
              <a:t>When a result is returned (or the function ends)</a:t>
            </a:r>
          </a:p>
          <a:p>
            <a:pPr lvl="1"/>
            <a:r>
              <a:rPr lang="en-US" dirty="0" smtClean="0"/>
              <a:t>“When to stop”</a:t>
            </a:r>
          </a:p>
          <a:p>
            <a:r>
              <a:rPr lang="en-US" dirty="0" smtClean="0"/>
              <a:t>At least one recursive case</a:t>
            </a:r>
          </a:p>
          <a:p>
            <a:pPr lvl="1"/>
            <a:r>
              <a:rPr lang="en-US" dirty="0" smtClean="0"/>
              <a:t>When the function is called again with new inputs</a:t>
            </a:r>
          </a:p>
          <a:p>
            <a:pPr lvl="1"/>
            <a:r>
              <a:rPr lang="en-US" dirty="0" smtClean="0"/>
              <a:t>“When to go (again)”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0523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Code Tracing: Recursion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67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39752</TotalTime>
  <Words>1932</Words>
  <Application>Microsoft Office PowerPoint</Application>
  <PresentationFormat>On-screen Show (4:3)</PresentationFormat>
  <Paragraphs>798</Paragraphs>
  <Slides>54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5" baseType="lpstr">
      <vt:lpstr>Office Theme</vt:lpstr>
      <vt:lpstr>CMSC201  Computer Science I for Majors  Lecture 19 – Recursion (Continued)</vt:lpstr>
      <vt:lpstr>Last Class We Covered</vt:lpstr>
      <vt:lpstr>Any Questions from Last Time?</vt:lpstr>
      <vt:lpstr>Today’s Objectives</vt:lpstr>
      <vt:lpstr>Review of Recursion</vt:lpstr>
      <vt:lpstr>What is Recursion?</vt:lpstr>
      <vt:lpstr>Recursive Procedures</vt:lpstr>
      <vt:lpstr>“Cases” in Recursion</vt:lpstr>
      <vt:lpstr>Code Tracing: Recursion</vt:lpstr>
      <vt:lpstr>Stacks and Tracing</vt:lpstr>
      <vt:lpstr>Summation Funcion</vt:lpstr>
      <vt:lpstr>Summation Function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Returning and Recursion</vt:lpstr>
      <vt:lpstr>Returning Values</vt:lpstr>
      <vt:lpstr>PowerPoint Presentation</vt:lpstr>
      <vt:lpstr>Hailstone Example</vt:lpstr>
      <vt:lpstr>The Hailstone Problem</vt:lpstr>
      <vt:lpstr>Rules of the Collatz Conjecture</vt:lpstr>
      <vt:lpstr>Implementation</vt:lpstr>
      <vt:lpstr>Designing our Recursive Function</vt:lpstr>
      <vt:lpstr>Exercise</vt:lpstr>
      <vt:lpstr>Exercise Details</vt:lpstr>
      <vt:lpstr>Binary Search</vt:lpstr>
      <vt:lpstr>Searching</vt:lpstr>
      <vt:lpstr>Binary Search</vt:lpstr>
      <vt:lpstr>Binary Search Example</vt:lpstr>
      <vt:lpstr>Binary Search Example</vt:lpstr>
      <vt:lpstr>Binary Search</vt:lpstr>
      <vt:lpstr>Recursion vs Iteration</vt:lpstr>
      <vt:lpstr>Recursion and Iteration</vt:lpstr>
      <vt:lpstr>Use Iteration When…</vt:lpstr>
      <vt:lpstr>Use Recursion When…</vt:lpstr>
      <vt:lpstr>Fibonacci Sequences</vt:lpstr>
      <vt:lpstr>Fibonacci Sequence</vt:lpstr>
      <vt:lpstr>Fibonacci Sequence</vt:lpstr>
      <vt:lpstr>Recursively Implement Fibonacci</vt:lpstr>
      <vt:lpstr>Any Other Questions?</vt:lpstr>
      <vt:lpstr>Announcements</vt:lpstr>
    </vt:vector>
  </TitlesOfParts>
  <Company>UMBC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Katie</cp:lastModifiedBy>
  <cp:revision>562</cp:revision>
  <dcterms:created xsi:type="dcterms:W3CDTF">2014-05-05T14:25:42Z</dcterms:created>
  <dcterms:modified xsi:type="dcterms:W3CDTF">2016-04-13T23:15:20Z</dcterms:modified>
</cp:coreProperties>
</file>